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651E2ED-C46B-4164-83EF-9840BD83B06B}" type="datetimeFigureOut">
              <a:rPr lang="hr-HR" smtClean="0"/>
              <a:pPr/>
              <a:t>14.8.2015.</a:t>
            </a:fld>
            <a:endParaRPr lang="hr-H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hr-H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56E008F-0484-4482-8F7D-05FD05C3A28F}"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51E2ED-C46B-4164-83EF-9840BD83B06B}" type="datetimeFigureOut">
              <a:rPr lang="hr-HR" smtClean="0"/>
              <a:pPr/>
              <a:t>14.8.2015.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56E008F-0484-4482-8F7D-05FD05C3A28F}" type="slidenum">
              <a:rPr lang="hr-HR" smtClean="0"/>
              <a:pPr/>
              <a:t>‹#›</a:t>
            </a:fld>
            <a:endParaRPr lang="hr-H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51E2ED-C46B-4164-83EF-9840BD83B06B}" type="datetimeFigureOut">
              <a:rPr lang="hr-HR" smtClean="0"/>
              <a:pPr/>
              <a:t>14.8.2015.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56E008F-0484-4482-8F7D-05FD05C3A28F}" type="slidenum">
              <a:rPr lang="hr-HR" smtClean="0"/>
              <a:pPr/>
              <a:t>‹#›</a:t>
            </a:fld>
            <a:endParaRPr lang="hr-H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651E2ED-C46B-4164-83EF-9840BD83B06B}" type="datetimeFigureOut">
              <a:rPr lang="hr-HR" smtClean="0"/>
              <a:pPr/>
              <a:t>14.8.2015.</a:t>
            </a:fld>
            <a:endParaRPr lang="hr-HR"/>
          </a:p>
        </p:txBody>
      </p:sp>
      <p:sp>
        <p:nvSpPr>
          <p:cNvPr id="9" name="Slide Number Placeholder 8"/>
          <p:cNvSpPr>
            <a:spLocks noGrp="1"/>
          </p:cNvSpPr>
          <p:nvPr>
            <p:ph type="sldNum" sz="quarter" idx="15"/>
          </p:nvPr>
        </p:nvSpPr>
        <p:spPr/>
        <p:txBody>
          <a:bodyPr rtlCol="0"/>
          <a:lstStyle/>
          <a:p>
            <a:fld id="{856E008F-0484-4482-8F7D-05FD05C3A28F}" type="slidenum">
              <a:rPr lang="hr-HR" smtClean="0"/>
              <a:pPr/>
              <a:t>‹#›</a:t>
            </a:fld>
            <a:endParaRPr lang="hr-HR"/>
          </a:p>
        </p:txBody>
      </p:sp>
      <p:sp>
        <p:nvSpPr>
          <p:cNvPr id="10" name="Footer Placeholder 9"/>
          <p:cNvSpPr>
            <a:spLocks noGrp="1"/>
          </p:cNvSpPr>
          <p:nvPr>
            <p:ph type="ftr" sz="quarter" idx="16"/>
          </p:nvPr>
        </p:nvSpPr>
        <p:spPr/>
        <p:txBody>
          <a:bodyPr rtlCol="0"/>
          <a:lstStyle/>
          <a:p>
            <a:endParaRPr lang="hr-H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651E2ED-C46B-4164-83EF-9840BD83B06B}" type="datetimeFigureOut">
              <a:rPr lang="hr-HR" smtClean="0"/>
              <a:pPr/>
              <a:t>14.8.2015.</a:t>
            </a:fld>
            <a:endParaRPr lang="hr-H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hr-H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56E008F-0484-4482-8F7D-05FD05C3A28F}"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651E2ED-C46B-4164-83EF-9840BD83B06B}" type="datetimeFigureOut">
              <a:rPr lang="hr-HR" smtClean="0"/>
              <a:pPr/>
              <a:t>14.8.2015.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56E008F-0484-4482-8F7D-05FD05C3A28F}" type="slidenum">
              <a:rPr lang="hr-HR" smtClean="0"/>
              <a:pPr/>
              <a:t>‹#›</a:t>
            </a:fld>
            <a:endParaRPr lang="hr-H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651E2ED-C46B-4164-83EF-9840BD83B06B}" type="datetimeFigureOut">
              <a:rPr lang="hr-HR" smtClean="0"/>
              <a:pPr/>
              <a:t>14.8.2015.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856E008F-0484-4482-8F7D-05FD05C3A28F}" type="slidenum">
              <a:rPr lang="hr-HR" smtClean="0"/>
              <a:pPr/>
              <a:t>‹#›</a:t>
            </a:fld>
            <a:endParaRPr lang="hr-H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651E2ED-C46B-4164-83EF-9840BD83B06B}" type="datetimeFigureOut">
              <a:rPr lang="hr-HR" smtClean="0"/>
              <a:pPr/>
              <a:t>14.8.2015.</a:t>
            </a:fld>
            <a:endParaRPr lang="hr-HR"/>
          </a:p>
        </p:txBody>
      </p:sp>
      <p:sp>
        <p:nvSpPr>
          <p:cNvPr id="7" name="Slide Number Placeholder 6"/>
          <p:cNvSpPr>
            <a:spLocks noGrp="1"/>
          </p:cNvSpPr>
          <p:nvPr>
            <p:ph type="sldNum" sz="quarter" idx="11"/>
          </p:nvPr>
        </p:nvSpPr>
        <p:spPr/>
        <p:txBody>
          <a:bodyPr rtlCol="0"/>
          <a:lstStyle/>
          <a:p>
            <a:fld id="{856E008F-0484-4482-8F7D-05FD05C3A28F}" type="slidenum">
              <a:rPr lang="hr-HR" smtClean="0"/>
              <a:pPr/>
              <a:t>‹#›</a:t>
            </a:fld>
            <a:endParaRPr lang="hr-HR"/>
          </a:p>
        </p:txBody>
      </p:sp>
      <p:sp>
        <p:nvSpPr>
          <p:cNvPr id="8" name="Footer Placeholder 7"/>
          <p:cNvSpPr>
            <a:spLocks noGrp="1"/>
          </p:cNvSpPr>
          <p:nvPr>
            <p:ph type="ftr" sz="quarter" idx="12"/>
          </p:nvPr>
        </p:nvSpPr>
        <p:spPr/>
        <p:txBody>
          <a:bodyPr rtlCol="0"/>
          <a:lstStyle/>
          <a:p>
            <a:endParaRPr lang="hr-H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1E2ED-C46B-4164-83EF-9840BD83B06B}" type="datetimeFigureOut">
              <a:rPr lang="hr-HR" smtClean="0"/>
              <a:pPr/>
              <a:t>14.8.2015.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856E008F-0484-4482-8F7D-05FD05C3A28F}" type="slidenum">
              <a:rPr lang="hr-HR" smtClean="0"/>
              <a:pPr/>
              <a:t>‹#›</a:t>
            </a:fld>
            <a:endParaRPr lang="hr-H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651E2ED-C46B-4164-83EF-9840BD83B06B}" type="datetimeFigureOut">
              <a:rPr lang="hr-HR" smtClean="0"/>
              <a:pPr/>
              <a:t>14.8.2015.</a:t>
            </a:fld>
            <a:endParaRPr lang="hr-HR"/>
          </a:p>
        </p:txBody>
      </p:sp>
      <p:sp>
        <p:nvSpPr>
          <p:cNvPr id="22" name="Slide Number Placeholder 21"/>
          <p:cNvSpPr>
            <a:spLocks noGrp="1"/>
          </p:cNvSpPr>
          <p:nvPr>
            <p:ph type="sldNum" sz="quarter" idx="15"/>
          </p:nvPr>
        </p:nvSpPr>
        <p:spPr/>
        <p:txBody>
          <a:bodyPr rtlCol="0"/>
          <a:lstStyle/>
          <a:p>
            <a:fld id="{856E008F-0484-4482-8F7D-05FD05C3A28F}" type="slidenum">
              <a:rPr lang="hr-HR" smtClean="0"/>
              <a:pPr/>
              <a:t>‹#›</a:t>
            </a:fld>
            <a:endParaRPr lang="hr-HR"/>
          </a:p>
        </p:txBody>
      </p:sp>
      <p:sp>
        <p:nvSpPr>
          <p:cNvPr id="23" name="Footer Placeholder 22"/>
          <p:cNvSpPr>
            <a:spLocks noGrp="1"/>
          </p:cNvSpPr>
          <p:nvPr>
            <p:ph type="ftr" sz="quarter" idx="16"/>
          </p:nvPr>
        </p:nvSpPr>
        <p:spPr/>
        <p:txBody>
          <a:bodyPr rtlCol="0"/>
          <a:lstStyle/>
          <a:p>
            <a:endParaRPr lang="hr-H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651E2ED-C46B-4164-83EF-9840BD83B06B}" type="datetimeFigureOut">
              <a:rPr lang="hr-HR" smtClean="0"/>
              <a:pPr/>
              <a:t>14.8.2015.</a:t>
            </a:fld>
            <a:endParaRPr lang="hr-HR"/>
          </a:p>
        </p:txBody>
      </p:sp>
      <p:sp>
        <p:nvSpPr>
          <p:cNvPr id="18" name="Slide Number Placeholder 17"/>
          <p:cNvSpPr>
            <a:spLocks noGrp="1"/>
          </p:cNvSpPr>
          <p:nvPr>
            <p:ph type="sldNum" sz="quarter" idx="11"/>
          </p:nvPr>
        </p:nvSpPr>
        <p:spPr/>
        <p:txBody>
          <a:bodyPr rtlCol="0"/>
          <a:lstStyle/>
          <a:p>
            <a:fld id="{856E008F-0484-4482-8F7D-05FD05C3A28F}" type="slidenum">
              <a:rPr lang="hr-HR" smtClean="0"/>
              <a:pPr/>
              <a:t>‹#›</a:t>
            </a:fld>
            <a:endParaRPr lang="hr-HR"/>
          </a:p>
        </p:txBody>
      </p:sp>
      <p:sp>
        <p:nvSpPr>
          <p:cNvPr id="21" name="Footer Placeholder 20"/>
          <p:cNvSpPr>
            <a:spLocks noGrp="1"/>
          </p:cNvSpPr>
          <p:nvPr>
            <p:ph type="ftr" sz="quarter" idx="12"/>
          </p:nvPr>
        </p:nvSpPr>
        <p:spPr/>
        <p:txBody>
          <a:bodyPr rtlCol="0"/>
          <a:lstStyle/>
          <a:p>
            <a:endParaRPr lang="hr-H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651E2ED-C46B-4164-83EF-9840BD83B06B}" type="datetimeFigureOut">
              <a:rPr lang="hr-HR" smtClean="0"/>
              <a:pPr/>
              <a:t>14.8.2015.</a:t>
            </a:fld>
            <a:endParaRPr lang="hr-H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hr-H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56E008F-0484-4482-8F7D-05FD05C3A28F}"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zzjzpgz.hr/nzl/78/pozitivan_utjecaj_humanosti_na_zdravlje.htm" TargetMode="External"/><Relationship Id="rId2" Type="http://schemas.openxmlformats.org/officeDocument/2006/relationships/hyperlink" Target="http://www.centar-zdravlja.net/zanimljivosti/3798/pomaganje-snizava-krvni-tlak" TargetMode="External"/><Relationship Id="rId1" Type="http://schemas.openxmlformats.org/officeDocument/2006/relationships/slideLayout" Target="../slideLayouts/slideLayout2.xml"/><Relationship Id="rId4" Type="http://schemas.openxmlformats.org/officeDocument/2006/relationships/hyperlink" Target="http://www.volontiram.info/o-volonterstvu"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dirty="0" smtClean="0"/>
              <a:t>GDJE JE NESTAO ČOVJEK- KOLIKO SMO SPREMNI POMOĆI?</a:t>
            </a:r>
            <a:endParaRPr lang="hr-HR" dirty="0"/>
          </a:p>
        </p:txBody>
      </p:sp>
      <p:pic>
        <p:nvPicPr>
          <p:cNvPr id="1027" name="Picture 3" descr="C:\Users\Klaudija\Desktop\article-gallery-big-1371052511_29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51720" y="332656"/>
            <a:ext cx="6985000" cy="3708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68417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VOLONTIRANJE</a:t>
            </a:r>
            <a:endParaRPr lang="hr-HR" dirty="0"/>
          </a:p>
        </p:txBody>
      </p:sp>
      <p:sp>
        <p:nvSpPr>
          <p:cNvPr id="3" name="Content Placeholder 2"/>
          <p:cNvSpPr>
            <a:spLocks noGrp="1"/>
          </p:cNvSpPr>
          <p:nvPr>
            <p:ph sz="quarter" idx="1"/>
          </p:nvPr>
        </p:nvSpPr>
        <p:spPr/>
        <p:txBody>
          <a:bodyPr>
            <a:normAutofit/>
          </a:bodyPr>
          <a:lstStyle/>
          <a:p>
            <a:r>
              <a:rPr lang="hr-HR" dirty="0" smtClean="0"/>
              <a:t>Volontiranje je neplaćeni rad, nekarijerističko, neprofitno, slobodno izabrano djelovanje koje se javlja u različitim oblicima</a:t>
            </a:r>
          </a:p>
          <a:p>
            <a:r>
              <a:rPr lang="hr-HR" dirty="0" smtClean="0"/>
              <a:t>Volontiranje je, kao dobrovoljna aktivnost, prije svega sloboda izbora, a sloboda je osnovna težnja ljudske civilizacije i temeljno obilježje demokracije.</a:t>
            </a:r>
          </a:p>
          <a:p>
            <a:r>
              <a:rPr lang="hr-HR" dirty="0" smtClean="0"/>
              <a:t> Osim toga, volonterstvo u sebi sadrži potencijal izgradnje suosjećanja i solidarnosti s drugima i drugačijima.</a:t>
            </a:r>
            <a:endParaRPr lang="hr-HR" dirty="0"/>
          </a:p>
        </p:txBody>
      </p:sp>
    </p:spTree>
    <p:extLst>
      <p:ext uri="{BB962C8B-B14F-4D97-AF65-F5344CB8AC3E}">
        <p14:creationId xmlns:p14="http://schemas.microsoft.com/office/powerpoint/2010/main" xmlns="" val="3835671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764704"/>
            <a:ext cx="7467600" cy="4873752"/>
          </a:xfrm>
        </p:spPr>
        <p:txBody>
          <a:bodyPr/>
          <a:lstStyle/>
          <a:p>
            <a:r>
              <a:rPr lang="vi-VN" dirty="0" smtClean="0"/>
              <a:t>U svim svojim oblicima, volonterstvo ima vrlo važnu ulogu u društvima širom Europske unije: volonteri su uključeni u širok raspon aktivnosti, kao što su obrazovanje i pružanje usluga, međusobna pomoć ili samopomoć, zastupanje, provođenje kampanja, upravljanje te društvene i ekološke akcije.</a:t>
            </a:r>
            <a:endParaRPr lang="hr-HR" dirty="0"/>
          </a:p>
        </p:txBody>
      </p:sp>
      <p:pic>
        <p:nvPicPr>
          <p:cNvPr id="7170" name="Picture 2" descr="C:\Users\Klaudija\Desktop\volonter.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75856" y="3861267"/>
            <a:ext cx="4438650" cy="29622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47478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ČINJENJE DOBRIH DJELA MOŽE POBOLJŠATI NAŠE ZDRAVLJE</a:t>
            </a:r>
            <a:endParaRPr lang="hr-HR" dirty="0"/>
          </a:p>
        </p:txBody>
      </p:sp>
      <p:sp>
        <p:nvSpPr>
          <p:cNvPr id="3" name="Content Placeholder 2"/>
          <p:cNvSpPr>
            <a:spLocks noGrp="1"/>
          </p:cNvSpPr>
          <p:nvPr>
            <p:ph sz="quarter" idx="1"/>
          </p:nvPr>
        </p:nvSpPr>
        <p:spPr/>
        <p:txBody>
          <a:bodyPr>
            <a:normAutofit/>
          </a:bodyPr>
          <a:lstStyle/>
          <a:p>
            <a:endParaRPr lang="vi-VN" dirty="0" smtClean="0"/>
          </a:p>
          <a:p>
            <a:r>
              <a:rPr lang="vi-VN" dirty="0" smtClean="0"/>
              <a:t>Brojne studije zaista su pokazale da pomaganje drugima može imati vrlo povoljan utjecaj na fizičko i psihičko zdravlje pojedinca: osobe koje pomažu drugima rjeđe doživljavaju depresiju, tjeskobu, imaju bolje samopouzdanje, nižu stopu smrtnosti, jači imunološki sustav, bolju kontrolu težine, krvnog tlaka, manju učestalost srčanih bolesti, osjećaju smanjenje kronične boli te imaju brže vrijeme oporavka od operativnih zahvata.</a:t>
            </a:r>
          </a:p>
          <a:p>
            <a:endParaRPr lang="vi-VN" dirty="0" smtClean="0"/>
          </a:p>
          <a:p>
            <a:endParaRPr lang="hr-HR" dirty="0"/>
          </a:p>
        </p:txBody>
      </p:sp>
    </p:spTree>
    <p:extLst>
      <p:ext uri="{BB962C8B-B14F-4D97-AF65-F5344CB8AC3E}">
        <p14:creationId xmlns:p14="http://schemas.microsoft.com/office/powerpoint/2010/main" xmlns="" val="3723139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sz="quarter" idx="1"/>
          </p:nvPr>
        </p:nvSpPr>
        <p:spPr/>
        <p:txBody>
          <a:bodyPr>
            <a:normAutofit/>
          </a:bodyPr>
          <a:lstStyle/>
          <a:p>
            <a:r>
              <a:rPr lang="hr-HR" dirty="0" smtClean="0"/>
              <a:t> Nedavna studija je identificirala visoke razine “veznog” hormona oksitocina kod ljudi koji su vrlo velikodušni prema drugima.</a:t>
            </a:r>
          </a:p>
          <a:p>
            <a:r>
              <a:rPr lang="hr-HR" dirty="0" smtClean="0"/>
              <a:t> Oksitocin može biti povezan s fizičkim i emocionalnim blagostanjem. Kada smo altruistični i dodirujemo ljude u pozitivnom smislu, dajući ruku pomoći, naša razina oksitocina raste i time ublažavamo svoj stres</a:t>
            </a:r>
            <a:endParaRPr lang="hr-HR" dirty="0"/>
          </a:p>
        </p:txBody>
      </p:sp>
    </p:spTree>
    <p:extLst>
      <p:ext uri="{BB962C8B-B14F-4D97-AF65-F5344CB8AC3E}">
        <p14:creationId xmlns:p14="http://schemas.microsoft.com/office/powerpoint/2010/main" xmlns="" val="1854669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KAKO POMOĆI DJETETU PRILIKOM UČENJA</a:t>
            </a:r>
            <a:endParaRPr lang="hr-HR" dirty="0"/>
          </a:p>
        </p:txBody>
      </p:sp>
      <p:sp>
        <p:nvSpPr>
          <p:cNvPr id="3" name="Content Placeholder 2"/>
          <p:cNvSpPr>
            <a:spLocks noGrp="1"/>
          </p:cNvSpPr>
          <p:nvPr>
            <p:ph sz="quarter" idx="1"/>
          </p:nvPr>
        </p:nvSpPr>
        <p:spPr/>
        <p:txBody>
          <a:bodyPr>
            <a:normAutofit/>
          </a:bodyPr>
          <a:lstStyle/>
          <a:p>
            <a:r>
              <a:rPr lang="hr-HR" dirty="0" smtClean="0">
                <a:latin typeface="Times New Roman" panose="02020603050405020304" pitchFamily="18" charset="0"/>
                <a:cs typeface="Times New Roman" panose="02020603050405020304" pitchFamily="18" charset="0"/>
              </a:rPr>
              <a:t>1. </a:t>
            </a:r>
            <a:r>
              <a:rPr lang="pl-PL" dirty="0" smtClean="0">
                <a:latin typeface="Times New Roman" panose="02020603050405020304" pitchFamily="18" charset="0"/>
                <a:cs typeface="Times New Roman" panose="02020603050405020304" pitchFamily="18" charset="0"/>
              </a:rPr>
              <a:t>Odgovornost za učenje i školu je na djetetu</a:t>
            </a:r>
          </a:p>
          <a:p>
            <a:r>
              <a:rPr lang="hr-HR" dirty="0" smtClean="0">
                <a:latin typeface="Times New Roman" panose="02020603050405020304" pitchFamily="18" charset="0"/>
                <a:cs typeface="Times New Roman" panose="02020603050405020304" pitchFamily="18" charset="0"/>
              </a:rPr>
              <a:t>2. Slušanje umjesto prigovaranja i stalnih savjeta</a:t>
            </a:r>
          </a:p>
          <a:p>
            <a:r>
              <a:rPr lang="hr-HR" dirty="0" smtClean="0">
                <a:latin typeface="Times New Roman" panose="02020603050405020304" pitchFamily="18" charset="0"/>
                <a:cs typeface="Times New Roman" panose="02020603050405020304" pitchFamily="18" charset="0"/>
              </a:rPr>
              <a:t>3. Podržavati, ohrabrivati, poštovati</a:t>
            </a:r>
          </a:p>
          <a:p>
            <a:r>
              <a:rPr lang="hr-HR" dirty="0" smtClean="0">
                <a:latin typeface="Times New Roman" panose="02020603050405020304" pitchFamily="18" charset="0"/>
                <a:cs typeface="Times New Roman" panose="02020603050405020304" pitchFamily="18" charset="0"/>
              </a:rPr>
              <a:t>4. Realnost nasuprot perfekcionizma</a:t>
            </a:r>
          </a:p>
          <a:p>
            <a:r>
              <a:rPr lang="pl-PL" dirty="0" smtClean="0">
                <a:latin typeface="Times New Roman" panose="02020603050405020304" pitchFamily="18" charset="0"/>
                <a:cs typeface="Times New Roman" panose="02020603050405020304" pitchFamily="18" charset="0"/>
              </a:rPr>
              <a:t>5. Pomoć je kad djetetu damo alete da može pomoci samo sebi</a:t>
            </a:r>
          </a:p>
          <a:p>
            <a:r>
              <a:rPr lang="hr-HR" dirty="0" smtClean="0">
                <a:latin typeface="Times New Roman" panose="02020603050405020304" pitchFamily="18" charset="0"/>
                <a:cs typeface="Times New Roman" panose="02020603050405020304" pitchFamily="18" charset="0"/>
              </a:rPr>
              <a:t>6. Primjer vrijedi više nego riječi</a:t>
            </a:r>
          </a:p>
          <a:p>
            <a:r>
              <a:rPr lang="hr-HR" dirty="0" smtClean="0">
                <a:latin typeface="Times New Roman" panose="02020603050405020304" pitchFamily="18" charset="0"/>
                <a:cs typeface="Times New Roman" panose="02020603050405020304" pitchFamily="18" charset="0"/>
              </a:rPr>
              <a:t>7. Pomozite djetetu da stekne zdrave radne navike</a:t>
            </a:r>
          </a:p>
          <a:p>
            <a:r>
              <a:rPr lang="hr-HR" dirty="0" smtClean="0">
                <a:latin typeface="Times New Roman" panose="02020603050405020304" pitchFamily="18" charset="0"/>
                <a:cs typeface="Times New Roman" panose="02020603050405020304" pitchFamily="18" charset="0"/>
              </a:rPr>
              <a:t>8. Potičite učenje s razumijevanjem</a:t>
            </a:r>
          </a:p>
          <a:p>
            <a:endParaRPr lang="hr-HR" dirty="0" smtClean="0"/>
          </a:p>
        </p:txBody>
      </p:sp>
    </p:spTree>
    <p:extLst>
      <p:ext uri="{BB962C8B-B14F-4D97-AF65-F5344CB8AC3E}">
        <p14:creationId xmlns:p14="http://schemas.microsoft.com/office/powerpoint/2010/main" xmlns="" val="3085505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sz="quarter" idx="1"/>
          </p:nvPr>
        </p:nvSpPr>
        <p:spPr/>
        <p:txBody>
          <a:bodyPr/>
          <a:lstStyle/>
          <a:p>
            <a:r>
              <a:rPr lang="hr-HR" dirty="0"/>
              <a:t>Želimo li nesputano primati, nužno je slobodno davati. Zakon primanja obuhvaća i davanje. Svijest o tome da je materija sveprisutna i da čovjek, stoga, davanjem ne može osiromašiti (nego će, naprotiv, uvećati imetak), omogućit će mu da daje slobodno i s radošću. "Besplatno ste primili, besplatno i dajte! (Matej 10:8)</a:t>
            </a:r>
          </a:p>
          <a:p>
            <a:pPr marL="0" indent="0">
              <a:buNone/>
            </a:pPr>
            <a:r>
              <a:rPr lang="hr-HR" dirty="0" smtClean="0"/>
              <a:t>                                                                                                                                Charles </a:t>
            </a:r>
            <a:r>
              <a:rPr lang="hr-HR" dirty="0"/>
              <a:t>Fillmore</a:t>
            </a:r>
          </a:p>
          <a:p>
            <a:endParaRPr lang="hr-HR" dirty="0"/>
          </a:p>
        </p:txBody>
      </p:sp>
    </p:spTree>
    <p:extLst>
      <p:ext uri="{BB962C8B-B14F-4D97-AF65-F5344CB8AC3E}">
        <p14:creationId xmlns:p14="http://schemas.microsoft.com/office/powerpoint/2010/main" xmlns="" val="2571885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LITERATURA :</a:t>
            </a:r>
            <a:endParaRPr lang="hr-HR" dirty="0"/>
          </a:p>
        </p:txBody>
      </p:sp>
      <p:sp>
        <p:nvSpPr>
          <p:cNvPr id="3" name="Content Placeholder 2"/>
          <p:cNvSpPr>
            <a:spLocks noGrp="1"/>
          </p:cNvSpPr>
          <p:nvPr>
            <p:ph sz="quarter" idx="1"/>
          </p:nvPr>
        </p:nvSpPr>
        <p:spPr/>
        <p:txBody>
          <a:bodyPr/>
          <a:lstStyle/>
          <a:p>
            <a:r>
              <a:rPr lang="hr-HR" dirty="0">
                <a:hlinkClick r:id="rId2"/>
              </a:rPr>
              <a:t>http://</a:t>
            </a:r>
            <a:r>
              <a:rPr lang="hr-HR" dirty="0" smtClean="0">
                <a:hlinkClick r:id="rId2"/>
              </a:rPr>
              <a:t>www.centar-zdravlja.net/zanimljivosti/3798/pomaganje-snizava-krvni-tlak</a:t>
            </a:r>
            <a:r>
              <a:rPr lang="hr-HR" dirty="0" smtClean="0"/>
              <a:t/>
            </a:r>
            <a:br>
              <a:rPr lang="hr-HR" dirty="0" smtClean="0"/>
            </a:br>
            <a:endParaRPr lang="hr-HR" dirty="0" smtClean="0"/>
          </a:p>
          <a:p>
            <a:r>
              <a:rPr lang="hr-HR" dirty="0">
                <a:hlinkClick r:id="rId3"/>
              </a:rPr>
              <a:t>http://</a:t>
            </a:r>
            <a:r>
              <a:rPr lang="hr-HR" dirty="0" smtClean="0">
                <a:hlinkClick r:id="rId3"/>
              </a:rPr>
              <a:t>www.zzjzpgz.hr/nzl/78/pozitivan_utjecaj_humanosti_na_zdravlje.htm</a:t>
            </a:r>
            <a:endParaRPr lang="hr-HR" dirty="0" smtClean="0"/>
          </a:p>
          <a:p>
            <a:endParaRPr lang="hr-HR" dirty="0"/>
          </a:p>
          <a:p>
            <a:r>
              <a:rPr lang="hr-HR" dirty="0">
                <a:hlinkClick r:id="rId4"/>
              </a:rPr>
              <a:t>http://</a:t>
            </a:r>
            <a:r>
              <a:rPr lang="hr-HR" dirty="0" smtClean="0">
                <a:hlinkClick r:id="rId4"/>
              </a:rPr>
              <a:t>www.volontiram.info/o-volonterstvu</a:t>
            </a:r>
            <a:endParaRPr lang="hr-HR" dirty="0" smtClean="0"/>
          </a:p>
          <a:p>
            <a:endParaRPr lang="hr-HR" dirty="0"/>
          </a:p>
          <a:p>
            <a:endParaRPr lang="hr-HR" dirty="0"/>
          </a:p>
        </p:txBody>
      </p:sp>
    </p:spTree>
    <p:extLst>
      <p:ext uri="{BB962C8B-B14F-4D97-AF65-F5344CB8AC3E}">
        <p14:creationId xmlns:p14="http://schemas.microsoft.com/office/powerpoint/2010/main" xmlns="" val="3557293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hr-HR" dirty="0" smtClean="0"/>
              <a:t>HVALA NA PAŽNJI! </a:t>
            </a:r>
            <a:r>
              <a:rPr lang="hr-HR" dirty="0" smtClean="0">
                <a:sym typeface="Wingdings" panose="05000000000000000000" pitchFamily="2" charset="2"/>
              </a:rPr>
              <a:t></a:t>
            </a:r>
          </a:p>
          <a:p>
            <a:endParaRPr lang="hr-HR" dirty="0">
              <a:sym typeface="Wingdings" panose="05000000000000000000" pitchFamily="2" charset="2"/>
            </a:endParaRPr>
          </a:p>
          <a:p>
            <a:endParaRPr lang="hr-HR" dirty="0" smtClean="0">
              <a:sym typeface="Wingdings" panose="05000000000000000000" pitchFamily="2" charset="2"/>
            </a:endParaRPr>
          </a:p>
          <a:p>
            <a:endParaRPr lang="hr-HR" dirty="0">
              <a:sym typeface="Wingdings" panose="05000000000000000000" pitchFamily="2" charset="2"/>
            </a:endParaRPr>
          </a:p>
          <a:p>
            <a:endParaRPr lang="hr-HR" dirty="0" smtClean="0">
              <a:sym typeface="Wingdings" panose="05000000000000000000" pitchFamily="2" charset="2"/>
            </a:endParaRPr>
          </a:p>
          <a:p>
            <a:endParaRPr lang="hr-HR" dirty="0">
              <a:sym typeface="Wingdings" panose="05000000000000000000" pitchFamily="2" charset="2"/>
            </a:endParaRPr>
          </a:p>
          <a:p>
            <a:endParaRPr lang="hr-HR" dirty="0" smtClean="0">
              <a:sym typeface="Wingdings" panose="05000000000000000000" pitchFamily="2" charset="2"/>
            </a:endParaRPr>
          </a:p>
          <a:p>
            <a:endParaRPr lang="hr-HR" dirty="0">
              <a:sym typeface="Wingdings" panose="05000000000000000000" pitchFamily="2" charset="2"/>
            </a:endParaRPr>
          </a:p>
          <a:p>
            <a:endParaRPr lang="hr-HR" dirty="0" smtClean="0">
              <a:sym typeface="Wingdings" panose="05000000000000000000" pitchFamily="2" charset="2"/>
            </a:endParaRPr>
          </a:p>
          <a:p>
            <a:r>
              <a:rPr lang="hr-HR" dirty="0" smtClean="0">
                <a:sym typeface="Wingdings" panose="05000000000000000000" pitchFamily="2" charset="2"/>
              </a:rPr>
              <a:t>Izradile: Gabrijela Brozović, Tea Stojak i Klaudija Brajković 3.a</a:t>
            </a:r>
            <a:endParaRPr lang="hr-HR" dirty="0"/>
          </a:p>
        </p:txBody>
      </p:sp>
    </p:spTree>
    <p:extLst>
      <p:ext uri="{BB962C8B-B14F-4D97-AF65-F5344CB8AC3E}">
        <p14:creationId xmlns:p14="http://schemas.microsoft.com/office/powerpoint/2010/main" xmlns="" val="158027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vi-VN" dirty="0" smtClean="0"/>
              <a:t>Samo zato što u početku niste sigurni kakve osjećaje kod vas budi pomaganje drugima, ne znači da nećete nakon nekog vremena osjetiti sve dobrobiti koje ono nosi.</a:t>
            </a:r>
            <a:endParaRPr lang="hr-HR" dirty="0" smtClean="0"/>
          </a:p>
          <a:p>
            <a:r>
              <a:rPr lang="vi-VN" dirty="0" smtClean="0"/>
              <a:t> Pomaganje drugima možda vas promijeni zauvijek, a taj „odgođen“ osjećaj koristi najuobičajeniji je za adolescente</a:t>
            </a:r>
            <a:r>
              <a:rPr lang="hr-HR" dirty="0" smtClean="0"/>
              <a:t> </a:t>
            </a:r>
            <a:endParaRPr lang="hr-HR" dirty="0"/>
          </a:p>
        </p:txBody>
      </p:sp>
      <p:pic>
        <p:nvPicPr>
          <p:cNvPr id="2051" name="Picture 3" descr="C:\Users\Klaudija\Desktop\sva-pomoć-mi-je-potrebna-300x19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95936" y="4149080"/>
            <a:ext cx="2857500" cy="1828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00667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hr-HR" dirty="0" smtClean="0"/>
              <a:t>Kroz pomaganje drugima osoba vjeruje da ona može mijenjati stvari, osjeća da ima kontrolu nad svojim životom i okolinom te time ublažava depresiju i povećava osjećaj samoefikasnosti</a:t>
            </a:r>
          </a:p>
          <a:p>
            <a:endParaRPr lang="hr-HR" dirty="0"/>
          </a:p>
          <a:p>
            <a:pPr marL="0" indent="0">
              <a:buNone/>
            </a:pPr>
            <a:endParaRPr lang="hr-HR"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3212976"/>
            <a:ext cx="3524250" cy="3067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60052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8 </a:t>
            </a:r>
            <a:r>
              <a:rPr lang="hr-HR" smtClean="0"/>
              <a:t>RAZLOGA ZAŠTO </a:t>
            </a:r>
            <a:r>
              <a:rPr lang="hr-HR" dirty="0" smtClean="0"/>
              <a:t>SMO SPREMNI POMOĆI</a:t>
            </a:r>
            <a:endParaRPr lang="hr-HR" dirty="0"/>
          </a:p>
        </p:txBody>
      </p:sp>
      <p:sp>
        <p:nvSpPr>
          <p:cNvPr id="3" name="Content Placeholder 2"/>
          <p:cNvSpPr>
            <a:spLocks noGrp="1"/>
          </p:cNvSpPr>
          <p:nvPr>
            <p:ph sz="quarter" idx="1"/>
          </p:nvPr>
        </p:nvSpPr>
        <p:spPr/>
        <p:txBody>
          <a:bodyPr>
            <a:normAutofit/>
          </a:bodyPr>
          <a:lstStyle/>
          <a:p>
            <a:pPr marL="0" indent="0">
              <a:buNone/>
            </a:pPr>
            <a:r>
              <a:rPr lang="hr-HR" dirty="0"/>
              <a:t>1. Osjećaj zadovoljstva,</a:t>
            </a:r>
          </a:p>
          <a:p>
            <a:pPr marL="0" indent="0">
              <a:buNone/>
            </a:pPr>
            <a:r>
              <a:rPr lang="hr-HR" dirty="0"/>
              <a:t>2. Smanjuje negativnost i depresiju,</a:t>
            </a:r>
          </a:p>
          <a:p>
            <a:pPr marL="0" indent="0">
              <a:buNone/>
            </a:pPr>
            <a:r>
              <a:rPr lang="hr-HR" dirty="0"/>
              <a:t>3. Jača imunitet,</a:t>
            </a:r>
          </a:p>
          <a:p>
            <a:pPr marL="0" indent="0">
              <a:buNone/>
            </a:pPr>
            <a:r>
              <a:rPr lang="hr-HR" dirty="0"/>
              <a:t>4. Smanjuje stres,</a:t>
            </a:r>
          </a:p>
          <a:p>
            <a:pPr marL="0" indent="0">
              <a:buNone/>
            </a:pPr>
            <a:r>
              <a:rPr lang="hr-HR" dirty="0"/>
              <a:t>5. Stvara veze,</a:t>
            </a:r>
          </a:p>
          <a:p>
            <a:pPr marL="0" indent="0">
              <a:buNone/>
            </a:pPr>
            <a:r>
              <a:rPr lang="hr-HR" dirty="0"/>
              <a:t>6. Stvara iskustvo,</a:t>
            </a:r>
          </a:p>
          <a:p>
            <a:pPr marL="0" indent="0">
              <a:buNone/>
            </a:pPr>
            <a:r>
              <a:rPr lang="hr-HR" dirty="0"/>
              <a:t>7. Uči nas zahvalnosti,</a:t>
            </a:r>
          </a:p>
          <a:p>
            <a:pPr marL="0" indent="0">
              <a:buNone/>
            </a:pPr>
            <a:r>
              <a:rPr lang="hr-HR" dirty="0"/>
              <a:t>8. Dobra karma</a:t>
            </a:r>
          </a:p>
          <a:p>
            <a:pPr marL="0" indent="0">
              <a:buNone/>
            </a:pPr>
            <a:endParaRPr lang="hr-HR" dirty="0" smtClean="0"/>
          </a:p>
          <a:p>
            <a:pPr marL="0" indent="0">
              <a:buNone/>
            </a:pPr>
            <a:r>
              <a:rPr lang="hr-HR" dirty="0"/>
              <a:t> </a:t>
            </a:r>
            <a:r>
              <a:rPr lang="hr-HR" dirty="0" smtClean="0"/>
              <a:t> </a:t>
            </a:r>
          </a:p>
          <a:p>
            <a:pPr marL="0" indent="0">
              <a:buNone/>
            </a:pPr>
            <a:endParaRPr lang="hr-HR" dirty="0"/>
          </a:p>
        </p:txBody>
      </p:sp>
    </p:spTree>
    <p:extLst>
      <p:ext uri="{BB962C8B-B14F-4D97-AF65-F5344CB8AC3E}">
        <p14:creationId xmlns:p14="http://schemas.microsoft.com/office/powerpoint/2010/main" xmlns="" val="2599260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hr-HR" dirty="0" smtClean="0"/>
              <a:t>Neki ljudi pomažu (ne)svjesni potrebe da se drugi ponašaju prema njima onako kako se oni ponašaju pa, pomažući drugima, očajnički traže pomoć za sebe</a:t>
            </a:r>
          </a:p>
          <a:p>
            <a:endParaRPr lang="hr-HR" dirty="0"/>
          </a:p>
        </p:txBody>
      </p:sp>
      <p:pic>
        <p:nvPicPr>
          <p:cNvPr id="4098" name="Picture 2" descr="C:\Users\Klaudija\Desktop\Picture2.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35896" y="3299583"/>
            <a:ext cx="3671689" cy="308838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84947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DOBRO SE DOBRIM VRAĆA</a:t>
            </a:r>
            <a:endParaRPr lang="hr-HR" dirty="0"/>
          </a:p>
        </p:txBody>
      </p:sp>
      <p:sp>
        <p:nvSpPr>
          <p:cNvPr id="3" name="Content Placeholder 2"/>
          <p:cNvSpPr>
            <a:spLocks noGrp="1"/>
          </p:cNvSpPr>
          <p:nvPr>
            <p:ph sz="quarter" idx="1"/>
          </p:nvPr>
        </p:nvSpPr>
        <p:spPr/>
        <p:txBody>
          <a:bodyPr/>
          <a:lstStyle/>
          <a:p>
            <a:r>
              <a:rPr lang="hr-HR" dirty="0" smtClean="0"/>
              <a:t>Ljudi obično cijene velikodušnost i susretljivost.</a:t>
            </a:r>
          </a:p>
          <a:p>
            <a:r>
              <a:rPr lang="hr-HR" dirty="0" smtClean="0"/>
              <a:t> Ako se trudiš biti velikodušan i ako si spreman priskočiti drugima u pomoć, i oni će vjerojatno slično postupati prema tebi.</a:t>
            </a:r>
            <a:endParaRPr lang="hr-HR" dirty="0"/>
          </a:p>
        </p:txBody>
      </p:sp>
      <p:pic>
        <p:nvPicPr>
          <p:cNvPr id="5122" name="Picture 2" descr="C:\Users\Klaudija\Desktop\11150827_862445617146934_5775826079451943428_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211960" y="3479692"/>
            <a:ext cx="3627487" cy="33569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17202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POMAŽUĆI DRUGIMA,POMAŽEŠ SAM SEBI</a:t>
            </a:r>
            <a:endParaRPr lang="hr-HR" dirty="0"/>
          </a:p>
        </p:txBody>
      </p:sp>
      <p:sp>
        <p:nvSpPr>
          <p:cNvPr id="3" name="Content Placeholder 2"/>
          <p:cNvSpPr>
            <a:spLocks noGrp="1"/>
          </p:cNvSpPr>
          <p:nvPr>
            <p:ph sz="quarter" idx="1"/>
          </p:nvPr>
        </p:nvSpPr>
        <p:spPr/>
        <p:txBody>
          <a:bodyPr/>
          <a:lstStyle/>
          <a:p>
            <a:r>
              <a:rPr lang="hr-HR" dirty="0" smtClean="0"/>
              <a:t>Dobra djela koja učiniš za nekoga pomoći će ti da izgradiš samopoštovanje i osjetiš radost</a:t>
            </a:r>
            <a:endParaRPr lang="hr-HR" dirty="0"/>
          </a:p>
        </p:txBody>
      </p:sp>
      <p:pic>
        <p:nvPicPr>
          <p:cNvPr id="6146" name="Picture 2" descr="C:\Users\Klaudija\Desktop\173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5696" y="3284984"/>
            <a:ext cx="6029325" cy="33813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44254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KAKO MOŽEŠ POMOĆI ČLANOVIMA SVOJE OBITELJI :</a:t>
            </a:r>
            <a:endParaRPr lang="hr-HR" dirty="0"/>
          </a:p>
        </p:txBody>
      </p:sp>
      <p:sp>
        <p:nvSpPr>
          <p:cNvPr id="3" name="Content Placeholder 2"/>
          <p:cNvSpPr>
            <a:spLocks noGrp="1"/>
          </p:cNvSpPr>
          <p:nvPr>
            <p:ph sz="quarter" idx="1"/>
          </p:nvPr>
        </p:nvSpPr>
        <p:spPr/>
        <p:txBody>
          <a:bodyPr/>
          <a:lstStyle/>
          <a:p>
            <a:pPr>
              <a:buFont typeface="Wingdings" panose="05000000000000000000" pitchFamily="2" charset="2"/>
              <a:buChar char="v"/>
            </a:pPr>
            <a:r>
              <a:rPr lang="vi-VN" dirty="0" smtClean="0"/>
              <a:t>Usiši prašinu, operi suđe ili pospremi svoju sobu — ali nemoj čekati da ti roditelji kažu da to učiniš</a:t>
            </a:r>
            <a:endParaRPr lang="hr-HR" dirty="0" smtClean="0"/>
          </a:p>
          <a:p>
            <a:pPr>
              <a:buFont typeface="Wingdings" panose="05000000000000000000" pitchFamily="2" charset="2"/>
              <a:buChar char="v"/>
            </a:pPr>
            <a:r>
              <a:rPr lang="vi-VN" dirty="0" smtClean="0"/>
              <a:t>Skuhaj ručak</a:t>
            </a:r>
          </a:p>
          <a:p>
            <a:pPr>
              <a:buFont typeface="Wingdings" panose="05000000000000000000" pitchFamily="2" charset="2"/>
              <a:buChar char="v"/>
            </a:pPr>
            <a:r>
              <a:rPr lang="vi-VN" dirty="0" smtClean="0"/>
              <a:t>Napiši svojim roditeljima zašto ih cijeniš i zašto si im zahvalan</a:t>
            </a:r>
          </a:p>
          <a:p>
            <a:pPr>
              <a:buFont typeface="Wingdings" panose="05000000000000000000" pitchFamily="2" charset="2"/>
              <a:buChar char="v"/>
            </a:pPr>
            <a:r>
              <a:rPr lang="vi-VN" dirty="0" smtClean="0"/>
              <a:t>Pomozi bratu ili sestri da napiše domaću zadaću</a:t>
            </a:r>
            <a:endParaRPr lang="hr-HR" dirty="0"/>
          </a:p>
        </p:txBody>
      </p:sp>
    </p:spTree>
    <p:extLst>
      <p:ext uri="{BB962C8B-B14F-4D97-AF65-F5344CB8AC3E}">
        <p14:creationId xmlns:p14="http://schemas.microsoft.com/office/powerpoint/2010/main" xmlns="" val="1161946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KAKO MOŽEŠ POMOĆI DRUGIMA :</a:t>
            </a:r>
            <a:endParaRPr lang="hr-HR" dirty="0"/>
          </a:p>
        </p:txBody>
      </p:sp>
      <p:sp>
        <p:nvSpPr>
          <p:cNvPr id="3" name="Content Placeholder 2"/>
          <p:cNvSpPr>
            <a:spLocks noGrp="1"/>
          </p:cNvSpPr>
          <p:nvPr>
            <p:ph sz="quarter" idx="1"/>
          </p:nvPr>
        </p:nvSpPr>
        <p:spPr/>
        <p:txBody>
          <a:bodyPr/>
          <a:lstStyle/>
          <a:p>
            <a:r>
              <a:rPr lang="hr-HR" dirty="0" smtClean="0"/>
              <a:t>Pošalji pisamce nekome tko je bolestan</a:t>
            </a:r>
          </a:p>
          <a:p>
            <a:r>
              <a:rPr lang="hr-HR" dirty="0" smtClean="0"/>
              <a:t>Pomozi nekom ostarjelom susjedu napraviti nešto u kući ili dvorištu</a:t>
            </a:r>
          </a:p>
          <a:p>
            <a:r>
              <a:rPr lang="hr-HR" dirty="0" smtClean="0"/>
              <a:t>Posjeti nekoga tko je vezan za kuću</a:t>
            </a:r>
          </a:p>
          <a:p>
            <a:r>
              <a:rPr lang="hr-HR" dirty="0" smtClean="0"/>
              <a:t>Poklonom obraduj nekoga tko trenutno prolazi teško razdoblje u životu</a:t>
            </a:r>
            <a:endParaRPr lang="hr-HR" dirty="0"/>
          </a:p>
        </p:txBody>
      </p:sp>
    </p:spTree>
    <p:extLst>
      <p:ext uri="{BB962C8B-B14F-4D97-AF65-F5344CB8AC3E}">
        <p14:creationId xmlns:p14="http://schemas.microsoft.com/office/powerpoint/2010/main" xmlns="" val="189764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TotalTime>
  <Words>699</Words>
  <Application>Microsoft Office PowerPoint</Application>
  <PresentationFormat>On-screen Show (4:3)</PresentationFormat>
  <Paragraphs>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GDJE JE NESTAO ČOVJEK- KOLIKO SMO SPREMNI POMOĆI?</vt:lpstr>
      <vt:lpstr>Slide 2</vt:lpstr>
      <vt:lpstr>Slide 3</vt:lpstr>
      <vt:lpstr>8 RAZLOGA ZAŠTO SMO SPREMNI POMOĆI</vt:lpstr>
      <vt:lpstr>Slide 5</vt:lpstr>
      <vt:lpstr>DOBRO SE DOBRIM VRAĆA</vt:lpstr>
      <vt:lpstr>POMAŽUĆI DRUGIMA,POMAŽEŠ SAM SEBI</vt:lpstr>
      <vt:lpstr>KAKO MOŽEŠ POMOĆI ČLANOVIMA SVOJE OBITELJI :</vt:lpstr>
      <vt:lpstr>KAKO MOŽEŠ POMOĆI DRUGIMA :</vt:lpstr>
      <vt:lpstr>VOLONTIRANJE</vt:lpstr>
      <vt:lpstr>Slide 11</vt:lpstr>
      <vt:lpstr>ČINJENJE DOBRIH DJELA MOŽE POBOLJŠATI NAŠE ZDRAVLJE</vt:lpstr>
      <vt:lpstr>Slide 13</vt:lpstr>
      <vt:lpstr>KAKO POMOĆI DJETETU PRILIKOM UČENJA</vt:lpstr>
      <vt:lpstr>Slide 15</vt:lpstr>
      <vt:lpstr>LITERATURA :</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GDJE JE NESTAO ČOVJEK- KOLIKO SMO SPREMNI POMOĆI?</dc:title>
  <dc:creator>Klaudija</dc:creator>
  <cp:lastModifiedBy>Tamara</cp:lastModifiedBy>
  <cp:revision>8</cp:revision>
  <dcterms:created xsi:type="dcterms:W3CDTF">2015-04-20T16:24:13Z</dcterms:created>
  <dcterms:modified xsi:type="dcterms:W3CDTF">2015-08-14T12:51:53Z</dcterms:modified>
</cp:coreProperties>
</file>