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9" r:id="rId8"/>
    <p:sldId id="263" r:id="rId9"/>
    <p:sldId id="264" r:id="rId10"/>
    <p:sldId id="266" r:id="rId11"/>
    <p:sldId id="267" r:id="rId12"/>
    <p:sldId id="268" r:id="rId13"/>
    <p:sldId id="265" r:id="rId14"/>
    <p:sldId id="270" r:id="rId15"/>
    <p:sldId id="275" r:id="rId16"/>
    <p:sldId id="27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0EC95A-7E78-4E39-AF88-1B5F08D8BE53}" type="datetimeFigureOut">
              <a:rPr lang="hr-HR" smtClean="0"/>
              <a:pPr/>
              <a:t>14.8.2015.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0A7E7E-9ACF-4E4F-9447-8A2D0B9C9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686800" cy="841248"/>
          </a:xfrm>
        </p:spPr>
        <p:txBody>
          <a:bodyPr/>
          <a:lstStyle/>
          <a:p>
            <a:pPr algn="ctr"/>
            <a:r>
              <a:rPr lang="hr-HR" sz="3600" dirty="0" smtClean="0">
                <a:latin typeface="Calibri" pitchFamily="34" charset="0"/>
              </a:rPr>
              <a:t>“Hoću i mogu, ali ne razumijem”</a:t>
            </a:r>
            <a:endParaRPr lang="hr-HR" sz="36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1187624" y="2924944"/>
            <a:ext cx="419100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3200" i="1" dirty="0" smtClean="0">
                <a:latin typeface="Calibri" pitchFamily="34" charset="0"/>
              </a:rPr>
              <a:t>Teškoće u učenju</a:t>
            </a:r>
            <a:endParaRPr lang="hr-HR" sz="3200" i="1" dirty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1560" y="5733256"/>
            <a:ext cx="4343400" cy="6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Tamara Miljević,mag.psych</a:t>
            </a:r>
            <a:endParaRPr lang="hr-HR" sz="2400" dirty="0">
              <a:latin typeface="Calibri" pitchFamily="34" charset="0"/>
            </a:endParaRPr>
          </a:p>
        </p:txBody>
      </p:sp>
      <p:pic>
        <p:nvPicPr>
          <p:cNvPr id="2050" name="Picture 2" descr="C:\Users\Tamara\Desktop\učenik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645024"/>
            <a:ext cx="2880320" cy="28087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diskalkulija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2594917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Calibri" pitchFamily="34" charset="0"/>
              </a:rPr>
              <a:t> skup specifičnih teškoća u učenju matematike/aritmetike i u izvođenju matematičkih/aritmetičkih zadataka (operacija). </a:t>
            </a:r>
          </a:p>
          <a:p>
            <a:r>
              <a:rPr lang="vi-VN" sz="2400" dirty="0" smtClean="0">
                <a:latin typeface="Calibri" pitchFamily="34" charset="0"/>
              </a:rPr>
              <a:t>djelomičan poremećaj procesa usvajanja matematike, koji se može pojavljivati u svim ili samo određenim područjima matematike. </a:t>
            </a:r>
            <a:endParaRPr lang="hr-HR" sz="2400" dirty="0" smtClean="0">
              <a:latin typeface="Calibri" pitchFamily="34" charset="0"/>
            </a:endParaRPr>
          </a:p>
          <a:p>
            <a:endParaRPr lang="hr-HR" sz="2400" dirty="0">
              <a:latin typeface="Calibri" pitchFamily="34" charset="0"/>
            </a:endParaRPr>
          </a:p>
        </p:txBody>
      </p:sp>
      <p:pic>
        <p:nvPicPr>
          <p:cNvPr id="5123" name="Picture 3" descr="C:\Users\Tamara\Desktop\brojal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77072"/>
            <a:ext cx="2232248" cy="2506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akalkulija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026966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Calibri" pitchFamily="34" charset="0"/>
              </a:rPr>
              <a:t> potpunu nesposobnost usvajanja gradiva iz matematike, odnosno potpunu odsutnost matematičkog  mišljenja.</a:t>
            </a:r>
          </a:p>
          <a:p>
            <a:pPr>
              <a:buNone/>
            </a:pPr>
            <a:endParaRPr lang="hr-HR" sz="2400" dirty="0" smtClean="0">
              <a:latin typeface="Calibri" pitchFamily="34" charset="0"/>
            </a:endParaRPr>
          </a:p>
          <a:p>
            <a:r>
              <a:rPr lang="hr-HR" sz="2400" dirty="0" smtClean="0">
                <a:latin typeface="Calibri" pitchFamily="34" charset="0"/>
              </a:rPr>
              <a:t>u</a:t>
            </a:r>
            <a:r>
              <a:rPr lang="vi-VN" sz="2400" dirty="0" smtClean="0">
                <a:latin typeface="Calibri" pitchFamily="34" charset="0"/>
              </a:rPr>
              <a:t> većini slučajeva akalkulija je sekundarni, stečeni poremećaj koji se događa u odrasloj dobi zbog moždane lezije ili bolesti </a:t>
            </a:r>
            <a:r>
              <a:rPr lang="hr-HR" sz="2400" dirty="0" smtClean="0">
                <a:latin typeface="Calibri" pitchFamily="34" charset="0"/>
              </a:rPr>
              <a:t>središnjeg</a:t>
            </a:r>
            <a:r>
              <a:rPr lang="vi-VN" sz="2400" dirty="0" smtClean="0">
                <a:latin typeface="Calibri" pitchFamily="34" charset="0"/>
              </a:rPr>
              <a:t> živčanog sustava.</a:t>
            </a:r>
            <a:endParaRPr lang="hr-HR" sz="2400" dirty="0">
              <a:latin typeface="Calibri" pitchFamily="34" charset="0"/>
            </a:endParaRPr>
          </a:p>
        </p:txBody>
      </p:sp>
      <p:pic>
        <p:nvPicPr>
          <p:cNvPr id="4" name="Picture 2" descr="C:\Users\Tatjana\Desktop\moza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509120"/>
            <a:ext cx="20764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Kako prepoznati diskalkuliju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Calibri" pitchFamily="34" charset="0"/>
              </a:rPr>
              <a:t>dijete z</a:t>
            </a:r>
            <a:r>
              <a:rPr lang="vi-VN" sz="2400" dirty="0" smtClean="0">
                <a:latin typeface="Calibri" pitchFamily="34" charset="0"/>
              </a:rPr>
              <a:t>am</a:t>
            </a:r>
            <a:r>
              <a:rPr lang="hr-HR" sz="2400" dirty="0" smtClean="0">
                <a:latin typeface="Calibri" pitchFamily="34" charset="0"/>
              </a:rPr>
              <a:t>jenjuje brojeve </a:t>
            </a:r>
            <a:r>
              <a:rPr lang="vi-VN" sz="2400" dirty="0" smtClean="0">
                <a:latin typeface="Calibri" pitchFamily="34" charset="0"/>
              </a:rPr>
              <a:t> u čitanju, pisanju i pri upotrebi kalkulatora</a:t>
            </a:r>
            <a:endParaRPr lang="hr-HR" sz="2400" dirty="0" smtClean="0">
              <a:latin typeface="Calibri" pitchFamily="34" charset="0"/>
            </a:endParaRPr>
          </a:p>
          <a:p>
            <a:r>
              <a:rPr lang="hr-HR" sz="2400" dirty="0" smtClean="0">
                <a:latin typeface="Calibri" pitchFamily="34" charset="0"/>
              </a:rPr>
              <a:t>dijete ponavlja isti broj ili radnju više puta i nije u stanju prijeći na sljedeći korak kako u pisanju, tako i u računanju</a:t>
            </a:r>
          </a:p>
          <a:p>
            <a:r>
              <a:rPr lang="hr-HR" sz="2400" dirty="0" smtClean="0">
                <a:latin typeface="Calibri" pitchFamily="34" charset="0"/>
              </a:rPr>
              <a:t> dijete zrcalno mijenja znamenke, narušava ili zrcalno mijenja redoslijed znamenaka u višeznamenkastim brojevima, kako u čitanju, tako i u pisanju</a:t>
            </a:r>
          </a:p>
          <a:p>
            <a:r>
              <a:rPr lang="hr-HR" sz="2400" dirty="0" smtClean="0">
                <a:latin typeface="Calibri" pitchFamily="34" charset="0"/>
              </a:rPr>
              <a:t>dijete pogrešno prepoznaje računske simbole  </a:t>
            </a:r>
          </a:p>
          <a:p>
            <a:r>
              <a:rPr lang="hr-HR" sz="2400" dirty="0" smtClean="0">
                <a:latin typeface="Calibri" pitchFamily="34" charset="0"/>
              </a:rPr>
              <a:t>dijete slabo pamti i prepoznaje niz brojeva</a:t>
            </a:r>
            <a:br>
              <a:rPr lang="hr-HR" sz="2400" dirty="0" smtClean="0">
                <a:latin typeface="Calibri" pitchFamily="34" charset="0"/>
              </a:rPr>
            </a:br>
            <a:endParaRPr lang="hr-H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hr-HR" sz="3200" smtClean="0">
                <a:latin typeface="Calibri" pitchFamily="34" charset="0"/>
              </a:rPr>
              <a:t>Kako pomoći učenicima s teškoćama u učenju</a:t>
            </a:r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200800" cy="4032448"/>
          </a:xfrm>
        </p:spPr>
        <p:txBody>
          <a:bodyPr/>
          <a:lstStyle/>
          <a:p>
            <a:r>
              <a:rPr lang="hr-HR" sz="2400" dirty="0" smtClean="0">
                <a:latin typeface="Calibri" pitchFamily="34" charset="0"/>
              </a:rPr>
              <a:t>što ranije prepoznati smetnju koja dovodi do teškoća u učenju</a:t>
            </a:r>
          </a:p>
          <a:p>
            <a:r>
              <a:rPr lang="hr-HR" sz="2400" dirty="0" smtClean="0">
                <a:latin typeface="Calibri" pitchFamily="34" charset="0"/>
              </a:rPr>
              <a:t>prilagoditi zadatke tako da omogućavaju postizanje početnog uspjeha</a:t>
            </a:r>
          </a:p>
          <a:p>
            <a:r>
              <a:rPr lang="hr-HR" sz="2400" dirty="0" smtClean="0">
                <a:latin typeface="Calibri" pitchFamily="34" charset="0"/>
              </a:rPr>
              <a:t>zadavati kraće zadatke i koristiti neposredne povratne informacije</a:t>
            </a:r>
          </a:p>
          <a:p>
            <a:r>
              <a:rPr lang="hr-HR" sz="2400" dirty="0" smtClean="0">
                <a:latin typeface="Calibri" pitchFamily="34" charset="0"/>
              </a:rPr>
              <a:t>provjeravati razumijevanje gradiva</a:t>
            </a:r>
          </a:p>
          <a:p>
            <a:r>
              <a:rPr lang="hr-HR" sz="2400" dirty="0" smtClean="0">
                <a:latin typeface="Calibri" pitchFamily="34" charset="0"/>
              </a:rPr>
              <a:t>dati dovoljno vremena za odgovor</a:t>
            </a:r>
          </a:p>
        </p:txBody>
      </p:sp>
      <p:pic>
        <p:nvPicPr>
          <p:cNvPr id="4100" name="Picture 4" descr="C:\Users\Tamara\Desktop\učitelj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797152"/>
            <a:ext cx="2571750" cy="177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71656" cy="792088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Slovo zakona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6093296"/>
            <a:ext cx="8458200" cy="554360"/>
          </a:xfrm>
        </p:spPr>
        <p:txBody>
          <a:bodyPr>
            <a:normAutofit/>
          </a:bodyPr>
          <a:lstStyle/>
          <a:p>
            <a:pPr algn="ctr"/>
            <a:r>
              <a:rPr lang="hr-HR" sz="1800" b="1" i="1" dirty="0" smtClean="0"/>
              <a:t>ZAKON O ODGOJU I OBRAZOVANJU U OSNOVNOJ I SREDNJOJ ŠKOLI 152/14</a:t>
            </a:r>
            <a:endParaRPr lang="hr-HR" sz="18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800526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anose="020F0502020204030204" pitchFamily="34" charset="0"/>
              </a:rPr>
              <a:t>SLOVO ZAKONA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17500" y="1700808"/>
            <a:ext cx="8686800" cy="2810942"/>
          </a:xfrm>
        </p:spPr>
        <p:txBody>
          <a:bodyPr>
            <a:normAutofit/>
          </a:bodyPr>
          <a:lstStyle/>
          <a:p>
            <a:r>
              <a:rPr lang="vi-VN" sz="2400" i="1" dirty="0">
                <a:latin typeface="Calibri" panose="020F0502020204030204" pitchFamily="34" charset="0"/>
              </a:rPr>
              <a:t>Redoviti program uz individualizirane postupke </a:t>
            </a:r>
            <a:r>
              <a:rPr lang="vi-VN" sz="2400" dirty="0">
                <a:latin typeface="Calibri" panose="020F0502020204030204" pitchFamily="34" charset="0"/>
              </a:rPr>
              <a:t>određuje se učenicima koji s obzirom na vrstu teškoće mogu svladavati redoviti nastavni plan i program/kurikulum bez sadržajnog ograničavanja, ali su im zbog specifičnosti u funkcioniranju potrebni individualizirani postupci u radu</a:t>
            </a:r>
            <a:r>
              <a:rPr lang="vi-VN" sz="2400" dirty="0" smtClean="0">
                <a:latin typeface="Calibri" panose="020F0502020204030204" pitchFamily="34" charset="0"/>
              </a:rPr>
              <a:t>.</a:t>
            </a:r>
            <a:endParaRPr lang="hr-HR" sz="2400" dirty="0" smtClean="0">
              <a:latin typeface="Calibri" panose="020F0502020204030204" pitchFamily="34" charset="0"/>
            </a:endParaRPr>
          </a:p>
          <a:p>
            <a:endParaRPr lang="hr-HR" sz="2400" dirty="0">
              <a:latin typeface="Calibri" panose="020F0502020204030204" pitchFamily="34" charset="0"/>
            </a:endParaRPr>
          </a:p>
        </p:txBody>
      </p:sp>
      <p:sp>
        <p:nvSpPr>
          <p:cNvPr id="4" name="Content Placeholder 12"/>
          <p:cNvSpPr txBox="1">
            <a:spLocks/>
          </p:cNvSpPr>
          <p:nvPr/>
        </p:nvSpPr>
        <p:spPr>
          <a:xfrm>
            <a:off x="304800" y="5661248"/>
            <a:ext cx="8686800" cy="936104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b="1" i="1" smtClean="0"/>
              <a:t>PRAVILNIK O OSNOVNOŠKOLSKOM I SREDNJOŠKOLSKOM ODGOJU I OBRAZOVANJU UČENIKA S TEŠKOĆAMA U RAZVOJU</a:t>
            </a:r>
          </a:p>
          <a:p>
            <a:pPr algn="ctr">
              <a:buFont typeface="Wingdings 2"/>
              <a:buNone/>
            </a:pPr>
            <a:r>
              <a:rPr lang="hr-HR" b="1" i="1" smtClean="0"/>
              <a:t>NN 24/15</a:t>
            </a:r>
          </a:p>
          <a:p>
            <a:pPr>
              <a:buFont typeface="Wingdings 2"/>
              <a:buNone/>
            </a:pPr>
            <a:r>
              <a:rPr lang="hr-HR" smtClean="0"/>
              <a:t/>
            </a:r>
            <a:br>
              <a:rPr lang="hr-HR" smtClean="0"/>
            </a:b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898092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anose="020F0502020204030204" pitchFamily="34" charset="0"/>
              </a:rPr>
              <a:t>SLOVO ZAKONA</a:t>
            </a:r>
            <a:endParaRPr lang="hr-HR" sz="3200" dirty="0">
              <a:latin typeface="Calibri" panose="020F05020202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954958"/>
          </a:xfrm>
        </p:spPr>
        <p:txBody>
          <a:bodyPr>
            <a:normAutofit/>
          </a:bodyPr>
          <a:lstStyle/>
          <a:p>
            <a:r>
              <a:rPr lang="hr-HR" sz="2400" i="1" dirty="0">
                <a:latin typeface="Calibri" panose="020F0502020204030204" pitchFamily="34" charset="0"/>
              </a:rPr>
              <a:t>Individualizirani postupci </a:t>
            </a:r>
            <a:r>
              <a:rPr lang="hr-HR" sz="2400" dirty="0">
                <a:latin typeface="Calibri" panose="020F0502020204030204" pitchFamily="34" charset="0"/>
              </a:rPr>
              <a:t>omogućavaju različite oblike potpore, prema potrebama učenika, i to s obzirom na: samostalnost učenika; vrijeme rada; metode rada; provjeravanje vještina, znanja i sposobnosti učenika; praćenje i vrednovanje postignuća učenika; aktivnost učenika; tehnološka, didaktička i/ili rehabilitacijska sredstva za rad i primjerene prostorne uvjete</a:t>
            </a:r>
            <a:r>
              <a:rPr lang="hr-HR" sz="2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Content Placeholder 12"/>
          <p:cNvSpPr txBox="1">
            <a:spLocks/>
          </p:cNvSpPr>
          <p:nvPr/>
        </p:nvSpPr>
        <p:spPr>
          <a:xfrm>
            <a:off x="304800" y="5661248"/>
            <a:ext cx="8686800" cy="936104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b="1" i="1" smtClean="0"/>
              <a:t>PRAVILNIK O OSNOVNOŠKOLSKOM I SREDNJOŠKOLSKOM ODGOJU I OBRAZOVANJU UČENIKA S TEŠKOĆAMA U RAZVOJU</a:t>
            </a:r>
          </a:p>
          <a:p>
            <a:pPr algn="ctr">
              <a:buFont typeface="Wingdings 2"/>
              <a:buNone/>
            </a:pPr>
            <a:r>
              <a:rPr lang="hr-HR" b="1" i="1" smtClean="0"/>
              <a:t>NN 24/15</a:t>
            </a:r>
          </a:p>
          <a:p>
            <a:pPr>
              <a:buFont typeface="Wingdings 2"/>
              <a:buNone/>
            </a:pPr>
            <a:r>
              <a:rPr lang="hr-HR" smtClean="0"/>
              <a:t/>
            </a:r>
            <a:br>
              <a:rPr lang="hr-HR" smtClean="0"/>
            </a:b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912360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10600" cy="882650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Slovo zakona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323528" y="1412776"/>
            <a:ext cx="8250996" cy="3337099"/>
          </a:xfrm>
        </p:spPr>
        <p:txBody>
          <a:bodyPr>
            <a:normAutofit/>
          </a:bodyPr>
          <a:lstStyle/>
          <a:p>
            <a:pPr algn="just"/>
            <a:r>
              <a:rPr lang="hr-HR" sz="2400" dirty="0" smtClean="0">
                <a:latin typeface="Calibri" pitchFamily="34" charset="0"/>
              </a:rPr>
              <a:t> Odgoj i obrazovanje učenika s teškoćama temelji se na načelima prihvaćanja različitosti učenika, prihvaćanja različitih osobitosti razvoja učenika, osiguravanja uvjeta i potpore za ostvarivanje maksimalnoga razvoja potencijala svakoga pojedinog učenika, izjednačavanja mogućnosti za postizanje najvećega mogućeg stupnja obrazovanja te osiguravanja odgoja i obrazovanja učenika što bliže njegovu mjestu stanovanja.</a:t>
            </a:r>
          </a:p>
          <a:p>
            <a:endParaRPr lang="hr-HR" sz="2400" dirty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1560" y="5589240"/>
            <a:ext cx="7992888" cy="72008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hr-HR" b="1" i="1" dirty="0" smtClean="0"/>
              <a:t>PRAVILNIK O OSNOVNOŠKOLSKOM I SREDNJOŠKOLSKOM ODGOJU I OBRAZOVANJU UČENIKA S TEŠKOĆAMA U RAZVOJU</a:t>
            </a:r>
          </a:p>
          <a:p>
            <a:pPr algn="ctr">
              <a:buNone/>
            </a:pPr>
            <a:r>
              <a:rPr lang="hr-HR" b="1" i="1" dirty="0" smtClean="0"/>
              <a:t>NN 24/15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Slovo zakona</a:t>
            </a:r>
            <a:endParaRPr lang="hr-HR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1520" y="1772816"/>
            <a:ext cx="8686800" cy="2592289"/>
          </a:xfrm>
        </p:spPr>
        <p:txBody>
          <a:bodyPr/>
          <a:lstStyle/>
          <a:p>
            <a:pPr algn="just"/>
            <a:r>
              <a:rPr lang="hr-HR" sz="2400" dirty="0" smtClean="0">
                <a:latin typeface="Calibri" pitchFamily="34" charset="0"/>
              </a:rPr>
              <a:t>Svi sudionici odgojno-obrazovnoga procesa i pružatelji profesionalne potpore obvezni su u radu i u korištenju dobivenih podataka i rezultata poštovati stručne i etičke norme te osigurati tajnost prikupljenih podataka radi zaštite prava i interesa učenika.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611560" y="5805264"/>
            <a:ext cx="7992888" cy="72008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hr-HR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PRAVILNIK O OSNOVNOŠKOLSKOM I SREDNJOŠKOLSKOM ODGOJU I OBRAZOVANJU UČENIKA S TEŠKOĆAMA U RAZVOJU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hr-HR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NN 24/15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LITERATURA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54162"/>
            <a:ext cx="8155632" cy="4611142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Calibri" pitchFamily="34" charset="0"/>
              </a:rPr>
              <a:t>Nikolić, S., Marangunić, M. </a:t>
            </a:r>
            <a:r>
              <a:rPr lang="hr-HR" sz="2400" dirty="0" smtClean="0">
                <a:latin typeface="Calibri" pitchFamily="34" charset="0"/>
              </a:rPr>
              <a:t>i</a:t>
            </a:r>
            <a:r>
              <a:rPr lang="hr-HR" sz="2400" dirty="0" smtClean="0">
                <a:latin typeface="Calibri" pitchFamily="34" charset="0"/>
              </a:rPr>
              <a:t> sur. (2004). Dječja i adolescentna psihijatrija. Zagreb: Školska knjiga</a:t>
            </a:r>
          </a:p>
          <a:p>
            <a:r>
              <a:rPr lang="hr-HR" sz="2400" dirty="0" smtClean="0">
                <a:latin typeface="Calibri" pitchFamily="34" charset="0"/>
              </a:rPr>
              <a:t>Howe, M.J.A. (2008). Psihologija učenja. Jastrebarsko:Naklada Slap</a:t>
            </a:r>
          </a:p>
          <a:p>
            <a:r>
              <a:rPr lang="hr-HR" sz="2400" dirty="0" smtClean="0">
                <a:latin typeface="Calibri" pitchFamily="34" charset="0"/>
              </a:rPr>
              <a:t>Hartley, J. </a:t>
            </a:r>
            <a:r>
              <a:rPr lang="hr-HR" sz="2400" dirty="0" smtClean="0">
                <a:latin typeface="Calibri" pitchFamily="34" charset="0"/>
              </a:rPr>
              <a:t>i</a:t>
            </a:r>
            <a:r>
              <a:rPr lang="hr-HR" sz="2400" dirty="0" smtClean="0">
                <a:latin typeface="Calibri" pitchFamily="34" charset="0"/>
              </a:rPr>
              <a:t> Branthwaite, A. (2002). Psiholog u praksi. Jastrebarsko: Naklada Slap</a:t>
            </a:r>
          </a:p>
          <a:p>
            <a:r>
              <a:rPr lang="hr-HR" sz="2400" dirty="0" smtClean="0">
                <a:latin typeface="Calibri" pitchFamily="34" charset="0"/>
              </a:rPr>
              <a:t>Grgin, T. (2004). Edukacijska psihologija. Jastrebarsko: Naklada Slap</a:t>
            </a:r>
            <a:endParaRPr lang="hr-HR" sz="2400" dirty="0">
              <a:latin typeface="Calibri" pitchFamily="34" charset="0"/>
            </a:endParaRPr>
          </a:p>
        </p:txBody>
      </p:sp>
      <p:pic>
        <p:nvPicPr>
          <p:cNvPr id="3074" name="Picture 2" descr="C:\Users\Tamara\Desktop\učitelj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725144"/>
            <a:ext cx="1440160" cy="1760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Calibri" pitchFamily="34" charset="0"/>
              </a:rPr>
              <a:t>Što su teškoće u učenju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3"/>
            <a:ext cx="8147248" cy="1584177"/>
          </a:xfrm>
        </p:spPr>
        <p:txBody>
          <a:bodyPr/>
          <a:lstStyle/>
          <a:p>
            <a:r>
              <a:rPr lang="hr-HR" sz="2400" dirty="0" smtClean="0">
                <a:latin typeface="Calibri" pitchFamily="34" charset="0"/>
              </a:rPr>
              <a:t>Specifične smetnje u psihičkim procesima koje onemogućuju razumijevanje i upotrebu jezika</a:t>
            </a:r>
          </a:p>
          <a:p>
            <a:r>
              <a:rPr lang="hr-HR" sz="2400" dirty="0" smtClean="0">
                <a:latin typeface="Calibri" pitchFamily="34" charset="0"/>
              </a:rPr>
              <a:t>Smetnje u govoru, čitanju, pisanju ili računanju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1026" name="Picture 2" descr="C:\Users\Tamara\Desktop\slov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717032"/>
            <a:ext cx="2466975" cy="1847850"/>
          </a:xfrm>
          <a:prstGeom prst="rect">
            <a:avLst/>
          </a:prstGeom>
          <a:noFill/>
        </p:spPr>
      </p:pic>
      <p:pic>
        <p:nvPicPr>
          <p:cNvPr id="1027" name="Picture 3" descr="C:\Users\Tamara\Desktop\brojev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789040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Calibri" pitchFamily="34" charset="0"/>
              </a:rPr>
              <a:t>Što su teškoće u učenju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r>
              <a:rPr lang="hr-HR" sz="2400" dirty="0" smtClean="0">
                <a:latin typeface="Calibri" pitchFamily="34" charset="0"/>
              </a:rPr>
              <a:t>Ta djeca nisu mentalno zaostala, senzorno oštećena niti imaju emocionalne smetnje</a:t>
            </a:r>
          </a:p>
          <a:p>
            <a:r>
              <a:rPr lang="hr-HR" sz="2400" dirty="0" smtClean="0">
                <a:latin typeface="Calibri" pitchFamily="34" charset="0"/>
              </a:rPr>
              <a:t>U populaciji školske djece ima oko 5% djece s takvim teškoćama</a:t>
            </a:r>
          </a:p>
          <a:p>
            <a:r>
              <a:rPr lang="hr-HR" sz="2400" dirty="0" smtClean="0">
                <a:latin typeface="Calibri" pitchFamily="34" charset="0"/>
              </a:rPr>
              <a:t>Četiri puta češće u dječaka nego u djevojčica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C:\Documents and Settings\Administrator\Desktop\djeca_sk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221088"/>
            <a:ext cx="4953000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smtClean="0">
                <a:latin typeface="Calibri" pitchFamily="34" charset="0"/>
              </a:rPr>
              <a:t>Model teškoća u učenju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3648" y="1844824"/>
            <a:ext cx="6786563" cy="1214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/>
              <a:t>RAZVOJNE TEŠKOĆE</a:t>
            </a:r>
          </a:p>
          <a:p>
            <a:pPr algn="ctr">
              <a:defRPr/>
            </a:pPr>
            <a:endParaRPr lang="hr-HR" b="1" dirty="0"/>
          </a:p>
          <a:p>
            <a:pPr algn="ctr">
              <a:defRPr/>
            </a:pPr>
            <a:r>
              <a:rPr lang="hr-HR" dirty="0"/>
              <a:t>Smetnje pažnje / smetnje u mišljenju i pamćenju / teškoće u govoru / perceptivne i motorne smetnje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5656" y="4653136"/>
            <a:ext cx="6786563" cy="12858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/>
              <a:t>TEŠKOĆE U ŠKOLSKOM UČENJU</a:t>
            </a:r>
          </a:p>
          <a:p>
            <a:pPr algn="ctr">
              <a:defRPr/>
            </a:pPr>
            <a:endParaRPr lang="hr-HR" b="1" dirty="0"/>
          </a:p>
          <a:p>
            <a:pPr algn="ctr">
              <a:defRPr/>
            </a:pPr>
            <a:r>
              <a:rPr lang="hr-HR" dirty="0"/>
              <a:t>u čitanju (disleksija) /u pisanju (disgrafija) /u izražavanju (afazija) / u računanju (diskalkulija)</a:t>
            </a:r>
          </a:p>
        </p:txBody>
      </p:sp>
      <p:sp>
        <p:nvSpPr>
          <p:cNvPr id="8" name="Down Arrow 7"/>
          <p:cNvSpPr/>
          <p:nvPr/>
        </p:nvSpPr>
        <p:spPr>
          <a:xfrm>
            <a:off x="4572000" y="3356992"/>
            <a:ext cx="500063" cy="1000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smtClean="0">
                <a:latin typeface="Calibri" pitchFamily="34" charset="0"/>
              </a:rPr>
              <a:t>Disleksija</a:t>
            </a:r>
          </a:p>
        </p:txBody>
      </p:sp>
      <p:sp>
        <p:nvSpPr>
          <p:cNvPr id="131075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6912768" cy="4425355"/>
          </a:xfrm>
        </p:spPr>
        <p:txBody>
          <a:bodyPr/>
          <a:lstStyle/>
          <a:p>
            <a:r>
              <a:rPr lang="hr-HR" sz="2400" dirty="0" smtClean="0">
                <a:latin typeface="Calibri" pitchFamily="34" charset="0"/>
              </a:rPr>
              <a:t>Termin koji se koristi za </a:t>
            </a:r>
            <a:r>
              <a:rPr lang="hr-HR" sz="2400" i="1" dirty="0" smtClean="0">
                <a:latin typeface="Calibri" pitchFamily="34" charset="0"/>
              </a:rPr>
              <a:t>smetnje čitanja </a:t>
            </a:r>
            <a:r>
              <a:rPr lang="hr-HR" sz="2400" dirty="0" smtClean="0">
                <a:latin typeface="Calibri" pitchFamily="34" charset="0"/>
              </a:rPr>
              <a:t>povezane s neurološkim činiteljima koji dovode do teškoća u primanju i obradi vidnih podražaja u SŽS-u.</a:t>
            </a:r>
          </a:p>
          <a:p>
            <a:pPr>
              <a:buFontTx/>
              <a:buNone/>
            </a:pPr>
            <a:endParaRPr lang="hr-HR" sz="2400" dirty="0" smtClean="0">
              <a:latin typeface="Calibri" pitchFamily="34" charset="0"/>
            </a:endParaRPr>
          </a:p>
          <a:p>
            <a:r>
              <a:rPr lang="hr-HR" sz="2400" dirty="0" smtClean="0">
                <a:latin typeface="Calibri" pitchFamily="34" charset="0"/>
              </a:rPr>
              <a:t>Takva djeca :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Teškoće u povezivanju slova i glasa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Zamjenjuju slična slova u čitanju (b i d, u i n)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Ne izgovaraju slova na kraju riječi, dodaju slova koja ne postoje u riječi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Pogađaju riječi</a:t>
            </a:r>
          </a:p>
        </p:txBody>
      </p:sp>
      <p:pic>
        <p:nvPicPr>
          <p:cNvPr id="7170" name="Picture 2" descr="C:\Users\Tamara\Desktop\knji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581128"/>
            <a:ext cx="20764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smtClean="0">
                <a:latin typeface="Calibri" pitchFamily="34" charset="0"/>
              </a:rPr>
              <a:t>Čuveni dislektičari</a:t>
            </a:r>
          </a:p>
        </p:txBody>
      </p:sp>
      <p:pic>
        <p:nvPicPr>
          <p:cNvPr id="132099" name="Picture 2" descr="C:\Documents and Settings\Administrator\Desktop\edi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357313"/>
            <a:ext cx="2143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0" name="Picture 3" descr="C:\Documents and Settings\Administrator\Desktop\churchi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857625"/>
            <a:ext cx="18669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1" name="Picture 4" descr="C:\Documents and Settings\Administrator\Desktop\einste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1428750"/>
            <a:ext cx="20669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2" name="Picture 5" descr="C:\Documents and Settings\Administrator\Desktop\whoop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4000500"/>
            <a:ext cx="16764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3" name="Picture 6" descr="C:\Documents and Settings\Administrator\Desktop\da vinc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4813" y="2000250"/>
            <a:ext cx="17526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627240" cy="8382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Calibri" pitchFamily="34" charset="0"/>
              </a:rPr>
              <a:t>disgrafija</a:t>
            </a:r>
            <a:endParaRPr lang="hr-HR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7"/>
            <a:ext cx="8686800" cy="3600400"/>
          </a:xfrm>
        </p:spPr>
        <p:txBody>
          <a:bodyPr>
            <a:normAutofit/>
          </a:bodyPr>
          <a:lstStyle/>
          <a:p>
            <a:r>
              <a:rPr lang="vi-VN" sz="2400" dirty="0" smtClean="0">
                <a:latin typeface="Calibri" pitchFamily="34" charset="0"/>
              </a:rPr>
              <a:t>Disgrafija je stabilna nesposobnost djeteta </a:t>
            </a:r>
            <a:r>
              <a:rPr lang="hr-HR" sz="2400" dirty="0" smtClean="0">
                <a:latin typeface="Calibri" pitchFamily="34" charset="0"/>
              </a:rPr>
              <a:t>za razvijanje</a:t>
            </a:r>
            <a:r>
              <a:rPr lang="vi-VN" sz="2400" dirty="0" smtClean="0">
                <a:latin typeface="Calibri" pitchFamily="34" charset="0"/>
              </a:rPr>
              <a:t> vještin</a:t>
            </a:r>
            <a:r>
              <a:rPr lang="hr-HR" sz="2400" dirty="0" smtClean="0">
                <a:latin typeface="Calibri" pitchFamily="34" charset="0"/>
              </a:rPr>
              <a:t>e </a:t>
            </a:r>
            <a:r>
              <a:rPr lang="vi-VN" sz="2400" dirty="0" smtClean="0">
                <a:latin typeface="Calibri" pitchFamily="34" charset="0"/>
              </a:rPr>
              <a:t>pisanja (prema pravopisnim načelima određenoga jezika), koja se </a:t>
            </a:r>
            <a:r>
              <a:rPr lang="hr-HR" sz="2400" dirty="0" smtClean="0">
                <a:latin typeface="Calibri" pitchFamily="34" charset="0"/>
              </a:rPr>
              <a:t>očituje</a:t>
            </a:r>
            <a:r>
              <a:rPr lang="vi-VN" sz="2400" dirty="0" smtClean="0">
                <a:latin typeface="Calibri" pitchFamily="34" charset="0"/>
              </a:rPr>
              <a:t> u mnogobrojnim, trajnim i tipičnim </a:t>
            </a:r>
            <a:r>
              <a:rPr lang="hr-HR" sz="2400" dirty="0" smtClean="0">
                <a:latin typeface="Calibri" pitchFamily="34" charset="0"/>
              </a:rPr>
              <a:t>pogreškama</a:t>
            </a:r>
            <a:r>
              <a:rPr lang="vi-VN" sz="2400" dirty="0" smtClean="0">
                <a:latin typeface="Calibri" pitchFamily="34" charset="0"/>
              </a:rPr>
              <a:t>. </a:t>
            </a:r>
            <a:endParaRPr lang="hr-HR" sz="2400" dirty="0" smtClean="0">
              <a:latin typeface="Calibri" pitchFamily="34" charset="0"/>
            </a:endParaRPr>
          </a:p>
          <a:p>
            <a:pPr>
              <a:buNone/>
            </a:pPr>
            <a:endParaRPr lang="hr-HR" sz="2400" dirty="0" smtClean="0">
              <a:latin typeface="Calibri" pitchFamily="34" charset="0"/>
            </a:endParaRPr>
          </a:p>
          <a:p>
            <a:r>
              <a:rPr lang="hr-HR" sz="2400" dirty="0" smtClean="0">
                <a:latin typeface="Calibri" pitchFamily="34" charset="0"/>
              </a:rPr>
              <a:t>Teškoće (pogreške) nisu povezane s neznanjem pravopisa i trajno su prisutne bez obzira na dovoljan stupanj intelektualnog i govornog razvoja, normalno stanje osjetila sluha i vida te redovno školovanje.</a:t>
            </a:r>
          </a:p>
          <a:p>
            <a:pPr>
              <a:buNone/>
            </a:pPr>
            <a:endParaRPr lang="hr-HR" sz="2400" dirty="0">
              <a:latin typeface="Calibri" pitchFamily="34" charset="0"/>
            </a:endParaRPr>
          </a:p>
        </p:txBody>
      </p:sp>
      <p:pic>
        <p:nvPicPr>
          <p:cNvPr id="6146" name="Picture 2" descr="C:\Users\Tamara\Desktop\olovk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229200"/>
            <a:ext cx="1287016" cy="1287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6396038" cy="1143000"/>
          </a:xfrm>
        </p:spPr>
        <p:txBody>
          <a:bodyPr/>
          <a:lstStyle/>
          <a:p>
            <a:r>
              <a:rPr lang="hr-HR" sz="3200" dirty="0" smtClean="0">
                <a:latin typeface="Calibri" pitchFamily="34" charset="0"/>
              </a:rPr>
              <a:t>Disgrafija </a:t>
            </a:r>
          </a:p>
        </p:txBody>
      </p:sp>
      <p:sp>
        <p:nvSpPr>
          <p:cNvPr id="13312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882950"/>
          </a:xfrm>
        </p:spPr>
        <p:txBody>
          <a:bodyPr/>
          <a:lstStyle/>
          <a:p>
            <a:r>
              <a:rPr lang="hr-HR" sz="2400" dirty="0" smtClean="0">
                <a:latin typeface="Calibri" pitchFamily="34" charset="0"/>
              </a:rPr>
              <a:t>Takva djeca:</a:t>
            </a:r>
          </a:p>
          <a:p>
            <a:pPr>
              <a:buFontTx/>
              <a:buNone/>
            </a:pPr>
            <a:endParaRPr lang="hr-HR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Imaju nezgrapan i nečitak rukopis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Izostavljaju slova i zamjenjuju slova u riječi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Zrcalno pismo za neka slova i brojke (s, z, e, 3, 1..)</a:t>
            </a:r>
          </a:p>
          <a:p>
            <a:pPr>
              <a:buFont typeface="Wingdings" pitchFamily="2" charset="2"/>
              <a:buChar char="Ø"/>
            </a:pPr>
            <a:r>
              <a:rPr lang="hr-HR" sz="2400" i="1" dirty="0" smtClean="0">
                <a:latin typeface="Calibri" pitchFamily="34" charset="0"/>
              </a:rPr>
              <a:t>Pišu riječi zajedno</a:t>
            </a:r>
          </a:p>
        </p:txBody>
      </p:sp>
      <p:pic>
        <p:nvPicPr>
          <p:cNvPr id="3076" name="Picture 4" descr="C:\Users\Tamara\Desktop\rukopi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581128"/>
            <a:ext cx="3134466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smtClean="0">
                <a:latin typeface="Calibri" pitchFamily="34" charset="0"/>
              </a:rPr>
              <a:t>Pisani uradak učenika s disgrafijom</a:t>
            </a:r>
          </a:p>
        </p:txBody>
      </p:sp>
      <p:pic>
        <p:nvPicPr>
          <p:cNvPr id="134147" name="Picture 2" descr="C:\Documents and Settings\Administrator\Desktop\disgrafij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1500188"/>
            <a:ext cx="3357562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48" name="Picture 3" descr="C:\Documents and Settings\Administrator\Desktop\disgrafij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71938"/>
            <a:ext cx="37909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</TotalTime>
  <Words>680</Words>
  <Application>Microsoft Office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“Hoću i mogu, ali ne razumijem”</vt:lpstr>
      <vt:lpstr>Što su teškoće u učenju</vt:lpstr>
      <vt:lpstr>Što su teškoće u učenju</vt:lpstr>
      <vt:lpstr>Model teškoća u učenju</vt:lpstr>
      <vt:lpstr>Disleksija</vt:lpstr>
      <vt:lpstr>Čuveni dislektičari</vt:lpstr>
      <vt:lpstr>disgrafija</vt:lpstr>
      <vt:lpstr>Disgrafija </vt:lpstr>
      <vt:lpstr>Pisani uradak učenika s disgrafijom</vt:lpstr>
      <vt:lpstr>diskalkulija</vt:lpstr>
      <vt:lpstr>akalkulija</vt:lpstr>
      <vt:lpstr>Kako prepoznati diskalkuliju</vt:lpstr>
      <vt:lpstr>Kako pomoći učenicima s teškoćama u učenju</vt:lpstr>
      <vt:lpstr>Slovo zakona</vt:lpstr>
      <vt:lpstr>SLOVO ZAKONA</vt:lpstr>
      <vt:lpstr>SLOVO ZAKONA</vt:lpstr>
      <vt:lpstr>Slovo zakona</vt:lpstr>
      <vt:lpstr>Slovo zakona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Tamara</dc:creator>
  <cp:lastModifiedBy>Tamara</cp:lastModifiedBy>
  <cp:revision>28</cp:revision>
  <dcterms:created xsi:type="dcterms:W3CDTF">2015-04-12T19:08:56Z</dcterms:created>
  <dcterms:modified xsi:type="dcterms:W3CDTF">2015-08-14T12:28:31Z</dcterms:modified>
</cp:coreProperties>
</file>