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1B075D3-10D5-441F-A68B-16C41833C982}" type="datetimeFigureOut">
              <a:rPr lang="hr-HR" smtClean="0"/>
              <a:pPr/>
              <a:t>14.8.2015.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9AF78C3-80AC-4CA2-B7A4-2022C8829CA2}" type="slidenum">
              <a:rPr lang="hr-HR" smtClean="0"/>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075D3-10D5-441F-A68B-16C41833C982}" type="datetimeFigureOut">
              <a:rPr lang="hr-HR" smtClean="0"/>
              <a:pPr/>
              <a:t>14.8.2015.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9AF78C3-80AC-4CA2-B7A4-2022C8829CA2}"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075D3-10D5-441F-A68B-16C41833C982}" type="datetimeFigureOut">
              <a:rPr lang="hr-HR" smtClean="0"/>
              <a:pPr/>
              <a:t>14.8.2015.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9AF78C3-80AC-4CA2-B7A4-2022C8829CA2}"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075D3-10D5-441F-A68B-16C41833C982}" type="datetimeFigureOut">
              <a:rPr lang="hr-HR" smtClean="0"/>
              <a:pPr/>
              <a:t>14.8.2015.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9AF78C3-80AC-4CA2-B7A4-2022C8829CA2}"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075D3-10D5-441F-A68B-16C41833C982}" type="datetimeFigureOut">
              <a:rPr lang="hr-HR" smtClean="0"/>
              <a:pPr/>
              <a:t>14.8.2015.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9AF78C3-80AC-4CA2-B7A4-2022C8829CA2}" type="slidenum">
              <a:rPr lang="hr-HR" smtClean="0"/>
              <a:pPr/>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1B075D3-10D5-441F-A68B-16C41833C982}" type="datetimeFigureOut">
              <a:rPr lang="hr-HR" smtClean="0"/>
              <a:pPr/>
              <a:t>14.8.2015.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79AF78C3-80AC-4CA2-B7A4-2022C8829CA2}"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075D3-10D5-441F-A68B-16C41833C982}" type="datetimeFigureOut">
              <a:rPr lang="hr-HR" smtClean="0"/>
              <a:pPr/>
              <a:t>14.8.2015.</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79AF78C3-80AC-4CA2-B7A4-2022C8829CA2}"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075D3-10D5-441F-A68B-16C41833C982}" type="datetimeFigureOut">
              <a:rPr lang="hr-HR" smtClean="0"/>
              <a:pPr/>
              <a:t>14.8.2015.</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79AF78C3-80AC-4CA2-B7A4-2022C8829CA2}"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075D3-10D5-441F-A68B-16C41833C982}" type="datetimeFigureOut">
              <a:rPr lang="hr-HR" smtClean="0"/>
              <a:pPr/>
              <a:t>14.8.2015.</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79AF78C3-80AC-4CA2-B7A4-2022C8829CA2}"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075D3-10D5-441F-A68B-16C41833C982}" type="datetimeFigureOut">
              <a:rPr lang="hr-HR" smtClean="0"/>
              <a:pPr/>
              <a:t>14.8.2015.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79AF78C3-80AC-4CA2-B7A4-2022C8829CA2}" type="slidenum">
              <a:rPr lang="hr-HR" smtClean="0"/>
              <a:pPr/>
              <a:t>‹#›</a:t>
            </a:fld>
            <a:endParaRPr lang="hr-H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1B075D3-10D5-441F-A68B-16C41833C982}" type="datetimeFigureOut">
              <a:rPr lang="hr-HR" smtClean="0"/>
              <a:pPr/>
              <a:t>14.8.2015.</a:t>
            </a:fld>
            <a:endParaRPr lang="hr-HR"/>
          </a:p>
        </p:txBody>
      </p:sp>
      <p:sp>
        <p:nvSpPr>
          <p:cNvPr id="9" name="Slide Number Placeholder 8"/>
          <p:cNvSpPr>
            <a:spLocks noGrp="1"/>
          </p:cNvSpPr>
          <p:nvPr>
            <p:ph type="sldNum" sz="quarter" idx="11"/>
          </p:nvPr>
        </p:nvSpPr>
        <p:spPr/>
        <p:txBody>
          <a:bodyPr/>
          <a:lstStyle/>
          <a:p>
            <a:fld id="{79AF78C3-80AC-4CA2-B7A4-2022C8829CA2}" type="slidenum">
              <a:rPr lang="hr-HR" smtClean="0"/>
              <a:pPr/>
              <a:t>‹#›</a:t>
            </a:fld>
            <a:endParaRPr lang="hr-HR"/>
          </a:p>
        </p:txBody>
      </p:sp>
      <p:sp>
        <p:nvSpPr>
          <p:cNvPr id="10" name="Footer Placeholder 9"/>
          <p:cNvSpPr>
            <a:spLocks noGrp="1"/>
          </p:cNvSpPr>
          <p:nvPr>
            <p:ph type="ftr" sz="quarter" idx="12"/>
          </p:nvPr>
        </p:nvSpPr>
        <p:spPr/>
        <p:txBody>
          <a:bodyPr/>
          <a:lstStyle/>
          <a:p>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9AF78C3-80AC-4CA2-B7A4-2022C8829CA2}" type="slidenum">
              <a:rPr lang="hr-HR" smtClean="0"/>
              <a:pPr/>
              <a:t>‹#›</a:t>
            </a:fld>
            <a:endParaRPr lang="hr-H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hr-H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1B075D3-10D5-441F-A68B-16C41833C982}" type="datetimeFigureOut">
              <a:rPr lang="hr-HR" smtClean="0"/>
              <a:pPr/>
              <a:t>14.8.2015.</a:t>
            </a:fld>
            <a:endParaRPr lang="hr-H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 Id="rId4" Type="http://schemas.openxmlformats.org/officeDocument/2006/relationships/image" Target="../media/image22.jpeg"/></Relationships>
</file>

<file path=ppt/slides/_rels/slide18.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NEGATIVNE POSLJEDICE STRESA</a:t>
            </a:r>
            <a:endParaRPr lang="hr-HR" dirty="0"/>
          </a:p>
        </p:txBody>
      </p:sp>
      <p:sp>
        <p:nvSpPr>
          <p:cNvPr id="3" name="Subtitle 2"/>
          <p:cNvSpPr>
            <a:spLocks noGrp="1"/>
          </p:cNvSpPr>
          <p:nvPr>
            <p:ph type="subTitle" idx="1"/>
          </p:nvPr>
        </p:nvSpPr>
        <p:spPr/>
        <p:txBody>
          <a:bodyPr/>
          <a:lstStyle/>
          <a:p>
            <a:endParaRPr lang="hr-HR" dirty="0"/>
          </a:p>
        </p:txBody>
      </p:sp>
      <p:pic>
        <p:nvPicPr>
          <p:cNvPr id="1026" name="Picture 2" descr="C:\Users\Gavrani\Desktop\stress.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31640" y="4292382"/>
            <a:ext cx="6735206" cy="2452253"/>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Gavrani\Desktop\stress-pencil-cropped.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283968" y="188640"/>
            <a:ext cx="3688066" cy="2088232"/>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Users\Gavrani\Desktop\stress-2 (1).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99592" y="320428"/>
            <a:ext cx="2592288" cy="195644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281705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Stres i probavni sustav</a:t>
            </a:r>
            <a:endParaRPr lang="hr-HR" dirty="0"/>
          </a:p>
        </p:txBody>
      </p:sp>
      <p:sp>
        <p:nvSpPr>
          <p:cNvPr id="3" name="Content Placeholder 2"/>
          <p:cNvSpPr>
            <a:spLocks noGrp="1"/>
          </p:cNvSpPr>
          <p:nvPr>
            <p:ph idx="1"/>
          </p:nvPr>
        </p:nvSpPr>
        <p:spPr/>
        <p:txBody>
          <a:bodyPr>
            <a:normAutofit/>
          </a:bodyPr>
          <a:lstStyle/>
          <a:p>
            <a:r>
              <a:rPr lang="vi-VN" sz="2400" dirty="0" smtClean="0"/>
              <a:t>Većina osoba pati od zatvora ili proljeva, jer stresni hormoni imaju izražen učinak na probavni sustav. Poznat je fenomen stresnog ulkusa u osoba koje su pod jakim stresom, a utjecaj negativnih emocija u nastanku ulkusne bolesti je dokazana. Ulceroznikolitis, koji se očituje grčevima i bolovima u trbuhu praćenih proljevom, također je povezan sa stresom.</a:t>
            </a:r>
            <a:endParaRPr lang="hr-HR" sz="2400" dirty="0"/>
          </a:p>
        </p:txBody>
      </p:sp>
      <p:pic>
        <p:nvPicPr>
          <p:cNvPr id="8194" name="Picture 2" descr="C:\Users\Gavrani\Desktop\1daef0e49b722de83bba4493bd6593bf_content_larg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419873" y="4316988"/>
            <a:ext cx="3600400" cy="245881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818947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Stres i imunološki sustav</a:t>
            </a:r>
            <a:endParaRPr lang="hr-HR" dirty="0"/>
          </a:p>
        </p:txBody>
      </p:sp>
      <p:sp>
        <p:nvSpPr>
          <p:cNvPr id="3" name="Content Placeholder 2"/>
          <p:cNvSpPr>
            <a:spLocks noGrp="1"/>
          </p:cNvSpPr>
          <p:nvPr>
            <p:ph idx="1"/>
          </p:nvPr>
        </p:nvSpPr>
        <p:spPr/>
        <p:txBody>
          <a:bodyPr>
            <a:normAutofit/>
          </a:bodyPr>
          <a:lstStyle/>
          <a:p>
            <a:r>
              <a:rPr lang="hr-HR" sz="2400" dirty="0" smtClean="0">
                <a:latin typeface="Arial" pitchFamily="34" charset="0"/>
                <a:cs typeface="Arial" pitchFamily="34" charset="0"/>
              </a:rPr>
              <a:t>Lučenje stresnog hormona kortizola uzrokuje supresiju i smanjenje obrambene sposobnosti, pa su osobe pod stresom izloženije različitim bolestima, od običnih prehlada i upala do teških bolesti.</a:t>
            </a:r>
            <a:endParaRPr lang="hr-HR" sz="2400" dirty="0">
              <a:latin typeface="Arial" pitchFamily="34" charset="0"/>
              <a:cs typeface="Arial" pitchFamily="34" charset="0"/>
            </a:endParaRPr>
          </a:p>
        </p:txBody>
      </p:sp>
      <p:pic>
        <p:nvPicPr>
          <p:cNvPr id="9218" name="Picture 2" descr="C:\Users\Gavrani\Desktop\images (3).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707904" y="3212976"/>
            <a:ext cx="4555257" cy="305900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180157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Stres i seksualnost</a:t>
            </a:r>
            <a:endParaRPr lang="hr-HR" dirty="0"/>
          </a:p>
        </p:txBody>
      </p:sp>
      <p:sp>
        <p:nvSpPr>
          <p:cNvPr id="3" name="Content Placeholder 2"/>
          <p:cNvSpPr>
            <a:spLocks noGrp="1"/>
          </p:cNvSpPr>
          <p:nvPr>
            <p:ph idx="1"/>
          </p:nvPr>
        </p:nvSpPr>
        <p:spPr/>
        <p:txBody>
          <a:bodyPr>
            <a:normAutofit/>
          </a:bodyPr>
          <a:lstStyle/>
          <a:p>
            <a:r>
              <a:rPr lang="hr-HR" sz="2400" dirty="0" smtClean="0">
                <a:latin typeface="Arial" pitchFamily="34" charset="0"/>
                <a:cs typeface="Arial" pitchFamily="34" charset="0"/>
              </a:rPr>
              <a:t>U osoba pod stresom može se pojaviti impotencija, odnosno frigidnost. Ženama pod stresom menstruacije postaju neredovite, a mogu i izostati. Predmenstrualni sindrom zbog lučenja stresnog hormona aldosterona može se pogoršati.</a:t>
            </a:r>
            <a:endParaRPr lang="hr-HR" sz="2400" dirty="0">
              <a:latin typeface="Arial" pitchFamily="34" charset="0"/>
              <a:cs typeface="Arial" pitchFamily="34" charset="0"/>
            </a:endParaRPr>
          </a:p>
        </p:txBody>
      </p:sp>
      <p:pic>
        <p:nvPicPr>
          <p:cNvPr id="10242" name="Picture 2" descr="C:\Users\Gavrani\Desktop\stres-seks-490x367.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23728" y="3501008"/>
            <a:ext cx="4144748" cy="310433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89053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Stres i ljepota</a:t>
            </a:r>
            <a:endParaRPr lang="hr-HR" dirty="0"/>
          </a:p>
        </p:txBody>
      </p:sp>
      <p:sp>
        <p:nvSpPr>
          <p:cNvPr id="3" name="Content Placeholder 2"/>
          <p:cNvSpPr>
            <a:spLocks noGrp="1"/>
          </p:cNvSpPr>
          <p:nvPr>
            <p:ph idx="1"/>
          </p:nvPr>
        </p:nvSpPr>
        <p:spPr/>
        <p:txBody>
          <a:bodyPr>
            <a:normAutofit/>
          </a:bodyPr>
          <a:lstStyle/>
          <a:p>
            <a:r>
              <a:rPr lang="hr-HR" sz="2400" dirty="0" smtClean="0">
                <a:latin typeface="Arial" pitchFamily="34" charset="0"/>
                <a:cs typeface="Arial" pitchFamily="34" charset="0"/>
              </a:rPr>
              <a:t>Ljepota i zdravlje su tijesno povezani. Negativni stres može uzrokovati različite promjene (mrlje, ekcemi, osipi) na koži i pojačano ispadanje kose, a sve to jer stresni hormoni izazivaju stezanje krvnih žila i slabe cirkulaciju u koži.</a:t>
            </a:r>
            <a:endParaRPr lang="hr-HR" sz="2400" dirty="0">
              <a:latin typeface="Arial" pitchFamily="34" charset="0"/>
              <a:cs typeface="Arial" pitchFamily="34" charset="0"/>
            </a:endParaRPr>
          </a:p>
        </p:txBody>
      </p:sp>
      <p:pic>
        <p:nvPicPr>
          <p:cNvPr id="11266" name="Picture 2" descr="C:\Users\Gavrani\Desktop\ispadanej-kos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11560" y="3789040"/>
            <a:ext cx="3617134" cy="2266737"/>
          </a:xfrm>
          <a:prstGeom prst="rect">
            <a:avLst/>
          </a:prstGeom>
          <a:noFill/>
          <a:extLst>
            <a:ext uri="{909E8E84-426E-40DD-AFC4-6F175D3DCCD1}">
              <a14:hiddenFill xmlns:a14="http://schemas.microsoft.com/office/drawing/2010/main" xmlns="">
                <a:solidFill>
                  <a:srgbClr val="FFFFFF"/>
                </a:solidFill>
              </a14:hiddenFill>
            </a:ext>
          </a:extLst>
        </p:spPr>
      </p:pic>
      <p:pic>
        <p:nvPicPr>
          <p:cNvPr id="11267" name="Picture 3" descr="C:\Users\Gavrani\Desktop\classic_serum_in_4.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284433" y="3789040"/>
            <a:ext cx="3672408" cy="226673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910645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Stres i psihički poremećaj</a:t>
            </a:r>
            <a:endParaRPr lang="hr-HR" dirty="0"/>
          </a:p>
        </p:txBody>
      </p:sp>
      <p:sp>
        <p:nvSpPr>
          <p:cNvPr id="3" name="Content Placeholder 2"/>
          <p:cNvSpPr>
            <a:spLocks noGrp="1"/>
          </p:cNvSpPr>
          <p:nvPr>
            <p:ph idx="1"/>
          </p:nvPr>
        </p:nvSpPr>
        <p:spPr/>
        <p:txBody>
          <a:bodyPr>
            <a:normAutofit/>
          </a:bodyPr>
          <a:lstStyle/>
          <a:p>
            <a:r>
              <a:rPr lang="hr-HR" sz="2400" dirty="0" smtClean="0">
                <a:latin typeface="Arial" pitchFamily="34" charset="0"/>
                <a:cs typeface="Arial" pitchFamily="34" charset="0"/>
              </a:rPr>
              <a:t>Patološki stres i psihotraume imaju važnu ulogu u nastanku svih funkcionalnih duševnih poremećaja. Osobe s izraženom genetskom predispozicijom za shizofreniju, čak i mali životni stresovi mogu dovesti do bolesti. Kod ljudi s genetskom sklonošću za depresiju, izlaganje srednje izraženim stresovima rezultira pojavom depresivne epizode. </a:t>
            </a:r>
            <a:endParaRPr lang="hr-HR" sz="2400" dirty="0">
              <a:latin typeface="Arial" pitchFamily="34" charset="0"/>
              <a:cs typeface="Arial" pitchFamily="34" charset="0"/>
            </a:endParaRPr>
          </a:p>
        </p:txBody>
      </p:sp>
    </p:spTree>
    <p:extLst>
      <p:ext uri="{BB962C8B-B14F-4D97-AF65-F5344CB8AC3E}">
        <p14:creationId xmlns:p14="http://schemas.microsoft.com/office/powerpoint/2010/main" xmlns="" val="14606387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Bolesti povezane sa stresom</a:t>
            </a:r>
            <a:endParaRPr lang="hr-HR" dirty="0"/>
          </a:p>
        </p:txBody>
      </p:sp>
      <p:sp>
        <p:nvSpPr>
          <p:cNvPr id="3" name="Content Placeholder 2"/>
          <p:cNvSpPr>
            <a:spLocks noGrp="1"/>
          </p:cNvSpPr>
          <p:nvPr>
            <p:ph idx="1"/>
          </p:nvPr>
        </p:nvSpPr>
        <p:spPr/>
        <p:txBody>
          <a:bodyPr>
            <a:noAutofit/>
          </a:bodyPr>
          <a:lstStyle/>
          <a:p>
            <a:r>
              <a:rPr lang="vi-VN" sz="1400" dirty="0" smtClean="0"/>
              <a:t>alergije</a:t>
            </a:r>
          </a:p>
          <a:p>
            <a:r>
              <a:rPr lang="vi-VN" sz="1400" dirty="0" smtClean="0"/>
              <a:t>anksiozni poremećaji</a:t>
            </a:r>
          </a:p>
          <a:p>
            <a:r>
              <a:rPr lang="vi-VN" sz="1400" dirty="0" smtClean="0"/>
              <a:t>arterijska hipertenzija</a:t>
            </a:r>
          </a:p>
          <a:p>
            <a:r>
              <a:rPr lang="vi-VN" sz="1400" dirty="0" smtClean="0"/>
              <a:t>artritis</a:t>
            </a:r>
          </a:p>
          <a:p>
            <a:r>
              <a:rPr lang="vi-VN" sz="1400" dirty="0" smtClean="0"/>
              <a:t>astma</a:t>
            </a:r>
          </a:p>
          <a:p>
            <a:r>
              <a:rPr lang="vi-VN" sz="1400" dirty="0" smtClean="0"/>
              <a:t>bol u leđima, vratu i ramenima</a:t>
            </a:r>
          </a:p>
          <a:p>
            <a:r>
              <a:rPr lang="vi-VN" sz="1400" dirty="0" smtClean="0"/>
              <a:t>depresija</a:t>
            </a:r>
          </a:p>
          <a:p>
            <a:r>
              <a:rPr lang="vi-VN" sz="1400" dirty="0" smtClean="0"/>
              <a:t>glavobolje (migrene)</a:t>
            </a:r>
          </a:p>
          <a:p>
            <a:r>
              <a:rPr lang="vi-VN" sz="1400" dirty="0" smtClean="0"/>
              <a:t>gripa</a:t>
            </a:r>
          </a:p>
          <a:p>
            <a:r>
              <a:rPr lang="vi-VN" sz="1400" dirty="0" smtClean="0"/>
              <a:t>infarkt srca</a:t>
            </a:r>
          </a:p>
          <a:p>
            <a:r>
              <a:rPr lang="vi-VN" sz="1400" dirty="0" smtClean="0"/>
              <a:t>kožne bolesti (psorijaza)</a:t>
            </a:r>
          </a:p>
          <a:p>
            <a:r>
              <a:rPr lang="vi-VN" sz="1400" dirty="0" smtClean="0"/>
              <a:t>nesanica</a:t>
            </a:r>
          </a:p>
          <a:p>
            <a:r>
              <a:rPr lang="vi-VN" sz="1400" dirty="0" smtClean="0"/>
              <a:t>seksualni poremećaji</a:t>
            </a:r>
          </a:p>
          <a:p>
            <a:r>
              <a:rPr lang="vi-VN" sz="1400" dirty="0" smtClean="0"/>
              <a:t>prehlade</a:t>
            </a:r>
          </a:p>
          <a:p>
            <a:r>
              <a:rPr lang="vi-VN" sz="1400" dirty="0" smtClean="0"/>
              <a:t>probavne smetnje</a:t>
            </a:r>
          </a:p>
          <a:p>
            <a:r>
              <a:rPr lang="vi-VN" sz="1400" dirty="0" smtClean="0"/>
              <a:t>srčane tegobe</a:t>
            </a:r>
          </a:p>
          <a:p>
            <a:r>
              <a:rPr lang="vi-VN" sz="1400" dirty="0" smtClean="0"/>
              <a:t>ulkusna bolest</a:t>
            </a:r>
            <a:endParaRPr lang="hr-HR" sz="1400" dirty="0"/>
          </a:p>
        </p:txBody>
      </p:sp>
    </p:spTree>
    <p:extLst>
      <p:ext uri="{BB962C8B-B14F-4D97-AF65-F5344CB8AC3E}">
        <p14:creationId xmlns:p14="http://schemas.microsoft.com/office/powerpoint/2010/main" xmlns="" val="33956447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Stres se može nadvladati:</a:t>
            </a:r>
            <a:endParaRPr lang="hr-HR" dirty="0"/>
          </a:p>
        </p:txBody>
      </p:sp>
      <p:sp>
        <p:nvSpPr>
          <p:cNvPr id="3" name="Content Placeholder 2"/>
          <p:cNvSpPr>
            <a:spLocks noGrp="1"/>
          </p:cNvSpPr>
          <p:nvPr>
            <p:ph idx="1"/>
          </p:nvPr>
        </p:nvSpPr>
        <p:spPr/>
        <p:txBody>
          <a:bodyPr>
            <a:normAutofit/>
          </a:bodyPr>
          <a:lstStyle/>
          <a:p>
            <a:r>
              <a:rPr lang="hr-HR" sz="2400" dirty="0" smtClean="0">
                <a:latin typeface="Arial" pitchFamily="34" charset="0"/>
                <a:cs typeface="Arial" pitchFamily="34" charset="0"/>
              </a:rPr>
              <a:t>Koristiti tehnike rekreacije-odlazak u kino, čitanje knjiga...</a:t>
            </a:r>
          </a:p>
          <a:p>
            <a:r>
              <a:rPr lang="hr-HR" sz="2400" dirty="0" smtClean="0">
                <a:latin typeface="Arial" pitchFamily="34" charset="0"/>
                <a:cs typeface="Arial" pitchFamily="34" charset="0"/>
              </a:rPr>
              <a:t>Više kretanja-kretanje je najprirodnije i doista najdjelotvornije antistresno sredstvo, a pomanjkanje kretanja siguran je put u različite bolesti</a:t>
            </a:r>
          </a:p>
          <a:p>
            <a:r>
              <a:rPr lang="hr-HR" sz="2400" dirty="0" smtClean="0">
                <a:latin typeface="Arial" pitchFamily="34" charset="0"/>
                <a:cs typeface="Arial" pitchFamily="34" charset="0"/>
              </a:rPr>
              <a:t>Zdrava prehrana-Oligoelementi i minerali (magnezij umiruje, litij stabilizira raspoloženje, cink uravnotežuje) te vitamini (vitamin C tonizira, vitamini B imaju neurozaštitno djelovanje) imaju veliku ulogu u zaštiti od negativnih djelovanja stresova</a:t>
            </a:r>
            <a:r>
              <a:rPr lang="hr-HR" sz="2400" dirty="0" smtClean="0"/>
              <a:t>.</a:t>
            </a:r>
          </a:p>
        </p:txBody>
      </p:sp>
      <p:pic>
        <p:nvPicPr>
          <p:cNvPr id="12290" name="Picture 2" descr="C:\Users\Gavrani\Desktop\images (4).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211960" y="5500314"/>
            <a:ext cx="2736304" cy="1279736"/>
          </a:xfrm>
          <a:prstGeom prst="rect">
            <a:avLst/>
          </a:prstGeom>
          <a:noFill/>
          <a:extLst>
            <a:ext uri="{909E8E84-426E-40DD-AFC4-6F175D3DCCD1}">
              <a14:hiddenFill xmlns:a14="http://schemas.microsoft.com/office/drawing/2010/main" xmlns="">
                <a:solidFill>
                  <a:srgbClr val="FFFFFF"/>
                </a:solidFill>
              </a14:hiddenFill>
            </a:ext>
          </a:extLst>
        </p:spPr>
      </p:pic>
      <p:pic>
        <p:nvPicPr>
          <p:cNvPr id="12291" name="Picture 3" descr="C:\Users\Gavrani\Desktop\Čitanje-knjiga-smanjuje-str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99281" y="5614747"/>
            <a:ext cx="2216432" cy="91059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3506426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normAutofit/>
          </a:bodyPr>
          <a:lstStyle/>
          <a:p>
            <a:r>
              <a:rPr lang="hr-HR" sz="2400" dirty="0" smtClean="0">
                <a:latin typeface="Arial" pitchFamily="34" charset="0"/>
                <a:cs typeface="Arial" pitchFamily="34" charset="0"/>
              </a:rPr>
              <a:t>Više spavanja-Premalo sna i neredovito spavanje sami su po sebi stres za tijelo.</a:t>
            </a:r>
          </a:p>
          <a:p>
            <a:r>
              <a:rPr lang="hr-HR" sz="2400" dirty="0" smtClean="0">
                <a:latin typeface="Arial" pitchFamily="34" charset="0"/>
                <a:cs typeface="Arial" pitchFamily="34" charset="0"/>
              </a:rPr>
              <a:t>Tehnike disanja-u stanju stresa disanje postaje plitko i ubrzano , što smanjuje dotok kisika u organizam</a:t>
            </a:r>
          </a:p>
          <a:p>
            <a:r>
              <a:rPr lang="hr-HR" sz="2400" dirty="0" smtClean="0">
                <a:latin typeface="Arial" pitchFamily="34" charset="0"/>
                <a:cs typeface="Arial" pitchFamily="34" charset="0"/>
              </a:rPr>
              <a:t>Vježbanje, joga, smijeh, glazbom protiv stresa, ljekovite kupke... </a:t>
            </a:r>
            <a:endParaRPr lang="hr-HR" sz="2400" dirty="0">
              <a:latin typeface="Arial" pitchFamily="34" charset="0"/>
              <a:cs typeface="Arial" pitchFamily="34" charset="0"/>
            </a:endParaRPr>
          </a:p>
        </p:txBody>
      </p:sp>
      <p:pic>
        <p:nvPicPr>
          <p:cNvPr id="13314" name="Picture 2" descr="C:\Users\Gavrani\Desktop\Smijeh.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4645196"/>
            <a:ext cx="2454227" cy="1694585"/>
          </a:xfrm>
          <a:prstGeom prst="rect">
            <a:avLst/>
          </a:prstGeom>
          <a:noFill/>
          <a:extLst>
            <a:ext uri="{909E8E84-426E-40DD-AFC4-6F175D3DCCD1}">
              <a14:hiddenFill xmlns:a14="http://schemas.microsoft.com/office/drawing/2010/main" xmlns="">
                <a:solidFill>
                  <a:srgbClr val="FFFFFF"/>
                </a:solidFill>
              </a14:hiddenFill>
            </a:ext>
          </a:extLst>
        </p:spPr>
      </p:pic>
      <p:pic>
        <p:nvPicPr>
          <p:cNvPr id="13315" name="Picture 3" descr="C:\Users\Gavrani\Desktop\smijeh-izreke.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921771" y="4826365"/>
            <a:ext cx="2990462" cy="1495231"/>
          </a:xfrm>
          <a:prstGeom prst="rect">
            <a:avLst/>
          </a:prstGeom>
          <a:noFill/>
          <a:extLst>
            <a:ext uri="{909E8E84-426E-40DD-AFC4-6F175D3DCCD1}">
              <a14:hiddenFill xmlns:a14="http://schemas.microsoft.com/office/drawing/2010/main" xmlns="">
                <a:solidFill>
                  <a:srgbClr val="FFFFFF"/>
                </a:solidFill>
              </a14:hiddenFill>
            </a:ext>
          </a:extLst>
        </p:spPr>
      </p:pic>
      <p:pic>
        <p:nvPicPr>
          <p:cNvPr id="13316" name="Picture 4" descr="C:\Users\Gavrani\Desktop\images (5).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084168" y="5126069"/>
            <a:ext cx="2232248" cy="137369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8966628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r>
              <a:rPr lang="hr-HR" dirty="0" smtClean="0"/>
              <a:t>Prezentaciju napravili:  Ana Mutapčić</a:t>
            </a:r>
          </a:p>
          <a:p>
            <a:pPr marL="0" indent="0">
              <a:buNone/>
            </a:pPr>
            <a:r>
              <a:rPr lang="hr-HR" dirty="0"/>
              <a:t> </a:t>
            </a:r>
            <a:r>
              <a:rPr lang="hr-HR" dirty="0" smtClean="0"/>
              <a:t>                                            Helena Jurčević</a:t>
            </a:r>
          </a:p>
          <a:p>
            <a:pPr marL="0" indent="0">
              <a:buNone/>
            </a:pPr>
            <a:r>
              <a:rPr lang="hr-HR" dirty="0"/>
              <a:t> </a:t>
            </a:r>
            <a:r>
              <a:rPr lang="hr-HR" dirty="0" smtClean="0"/>
              <a:t>                                             Ana Ramač 3.a</a:t>
            </a:r>
            <a:endParaRPr lang="hr-HR" dirty="0"/>
          </a:p>
        </p:txBody>
      </p:sp>
      <p:pic>
        <p:nvPicPr>
          <p:cNvPr id="14338" name="Picture 2" descr="C:\Users\Gavrani\Desktop\stress-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771800" y="3573016"/>
            <a:ext cx="4048125" cy="303847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2152090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Općenito o stresu</a:t>
            </a:r>
            <a:endParaRPr lang="hr-HR" dirty="0"/>
          </a:p>
        </p:txBody>
      </p:sp>
      <p:sp>
        <p:nvSpPr>
          <p:cNvPr id="3" name="Content Placeholder 2"/>
          <p:cNvSpPr>
            <a:spLocks noGrp="1"/>
          </p:cNvSpPr>
          <p:nvPr>
            <p:ph idx="1"/>
          </p:nvPr>
        </p:nvSpPr>
        <p:spPr/>
        <p:txBody>
          <a:bodyPr>
            <a:normAutofit/>
          </a:bodyPr>
          <a:lstStyle/>
          <a:p>
            <a:r>
              <a:rPr lang="vi-VN" sz="2400" dirty="0"/>
              <a:t>Stres se definira kao sklop emocionalnih, tjelesnih i ponašajnih reakcija koje se javljaju kad osoba procjeni da joj je neki događaj opasan ili uznemiravajući. Izvor stresa ili stresor se definira kao događaj ili niz događaja za koje procjenjujemo da ugrožavaju nas ili nama bližnje i važne ljude, materijalne vrijednosti i sl. </a:t>
            </a:r>
            <a:endParaRPr lang="hr-HR" sz="2400" dirty="0"/>
          </a:p>
        </p:txBody>
      </p:sp>
      <p:pic>
        <p:nvPicPr>
          <p:cNvPr id="2050" name="Picture 2" descr="C:\Users\Gavrani\Desktop\images.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rot="20807702">
            <a:off x="4297031" y="4078793"/>
            <a:ext cx="3721778" cy="228144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216705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Simptomi stresa</a:t>
            </a:r>
            <a:endParaRPr lang="hr-HR" dirty="0"/>
          </a:p>
        </p:txBody>
      </p:sp>
      <p:sp>
        <p:nvSpPr>
          <p:cNvPr id="3" name="Content Placeholder 2"/>
          <p:cNvSpPr>
            <a:spLocks noGrp="1"/>
          </p:cNvSpPr>
          <p:nvPr>
            <p:ph idx="1"/>
          </p:nvPr>
        </p:nvSpPr>
        <p:spPr/>
        <p:txBody>
          <a:bodyPr>
            <a:normAutofit/>
          </a:bodyPr>
          <a:lstStyle/>
          <a:p>
            <a:r>
              <a:rPr lang="hr-HR" sz="2400" dirty="0" smtClean="0">
                <a:latin typeface="Arial" pitchFamily="34" charset="0"/>
                <a:cs typeface="Arial" pitchFamily="34" charset="0"/>
              </a:rPr>
              <a:t>Fiziološki simptomi su:</a:t>
            </a:r>
            <a:r>
              <a:rPr lang="hr-HR" sz="2400" dirty="0">
                <a:latin typeface="Arial" pitchFamily="34" charset="0"/>
                <a:cs typeface="Arial" pitchFamily="34" charset="0"/>
              </a:rPr>
              <a:t> crvenilo, znojenje, glavobolja, gubitak apetita, prekomjeran apetit, promjene raspoloženja, napetost, umornost, razdražljivost, plač, strah, agresivnost, nesanica, ograničavanje komuniciranja itd</a:t>
            </a:r>
            <a:r>
              <a:rPr lang="hr-HR" sz="2400" dirty="0" smtClean="0">
                <a:latin typeface="Arial" pitchFamily="34" charset="0"/>
                <a:cs typeface="Arial" pitchFamily="34" charset="0"/>
              </a:rPr>
              <a:t>.</a:t>
            </a:r>
          </a:p>
          <a:p>
            <a:r>
              <a:rPr lang="hr-HR" sz="2400" dirty="0" smtClean="0">
                <a:latin typeface="Arial" pitchFamily="34" charset="0"/>
                <a:cs typeface="Arial" pitchFamily="34" charset="0"/>
              </a:rPr>
              <a:t>Stresne reakcije jesu psihološki, tjelesni ili ponašajni odgovori koje ljudi pod stresom pokazuju.</a:t>
            </a:r>
            <a:endParaRPr lang="hr-HR" sz="2400" dirty="0">
              <a:latin typeface="Arial" pitchFamily="34" charset="0"/>
              <a:cs typeface="Arial" pitchFamily="34" charset="0"/>
            </a:endParaRPr>
          </a:p>
        </p:txBody>
      </p:sp>
      <p:pic>
        <p:nvPicPr>
          <p:cNvPr id="3074" name="Picture 2" descr="C:\Users\Gavrani\Desktop\o-stresu-simptomi.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75656" y="4676048"/>
            <a:ext cx="2783210" cy="1847039"/>
          </a:xfrm>
          <a:prstGeom prst="rect">
            <a:avLst/>
          </a:prstGeom>
          <a:noFill/>
          <a:extLst>
            <a:ext uri="{909E8E84-426E-40DD-AFC4-6F175D3DCCD1}">
              <a14:hiddenFill xmlns:a14="http://schemas.microsoft.com/office/drawing/2010/main" xmlns="">
                <a:solidFill>
                  <a:srgbClr val="FFFFFF"/>
                </a:solidFill>
              </a14:hiddenFill>
            </a:ext>
          </a:extLst>
        </p:spPr>
      </p:pic>
      <p:pic>
        <p:nvPicPr>
          <p:cNvPr id="3075" name="Picture 3" descr="C:\Users\Gavrani\Desktop\beba002.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940152" y="4738740"/>
            <a:ext cx="2300561" cy="172714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775477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Primjeri stresa</a:t>
            </a:r>
            <a:endParaRPr lang="hr-HR" dirty="0"/>
          </a:p>
        </p:txBody>
      </p:sp>
      <p:sp>
        <p:nvSpPr>
          <p:cNvPr id="3" name="Content Placeholder 2"/>
          <p:cNvSpPr>
            <a:spLocks noGrp="1"/>
          </p:cNvSpPr>
          <p:nvPr>
            <p:ph idx="1"/>
          </p:nvPr>
        </p:nvSpPr>
        <p:spPr/>
        <p:txBody>
          <a:bodyPr>
            <a:normAutofit/>
          </a:bodyPr>
          <a:lstStyle/>
          <a:p>
            <a:r>
              <a:rPr lang="vi-VN" sz="2400" dirty="0" smtClean="0"/>
              <a:t>smrt bliskog člana obitelji</a:t>
            </a:r>
          </a:p>
          <a:p>
            <a:r>
              <a:rPr lang="vi-VN" sz="2400" dirty="0" smtClean="0"/>
              <a:t>razvod</a:t>
            </a:r>
          </a:p>
          <a:p>
            <a:r>
              <a:rPr lang="vi-VN" sz="2400" dirty="0" smtClean="0"/>
              <a:t>uhićenje</a:t>
            </a:r>
          </a:p>
          <a:p>
            <a:r>
              <a:rPr lang="vi-VN" sz="2400" dirty="0" smtClean="0"/>
              <a:t>lakša bolest</a:t>
            </a:r>
          </a:p>
          <a:p>
            <a:r>
              <a:rPr lang="vi-VN" sz="2400" dirty="0" smtClean="0"/>
              <a:t>vjenčanje</a:t>
            </a:r>
          </a:p>
          <a:p>
            <a:r>
              <a:rPr lang="vi-VN" sz="2400" dirty="0" smtClean="0"/>
              <a:t>gubitak radnog mjesta</a:t>
            </a:r>
          </a:p>
          <a:p>
            <a:r>
              <a:rPr lang="vi-VN" sz="2400" dirty="0" smtClean="0"/>
              <a:t>trudnoća</a:t>
            </a:r>
          </a:p>
          <a:p>
            <a:r>
              <a:rPr lang="vi-VN" sz="2400" dirty="0" smtClean="0"/>
              <a:t>smanjenje prihoda</a:t>
            </a:r>
          </a:p>
          <a:p>
            <a:r>
              <a:rPr lang="vi-VN" sz="2400" dirty="0" smtClean="0"/>
              <a:t>bračni spor</a:t>
            </a:r>
          </a:p>
          <a:p>
            <a:r>
              <a:rPr lang="vi-VN" sz="2400" dirty="0" smtClean="0"/>
              <a:t>obiteljske svađe</a:t>
            </a:r>
            <a:endParaRPr lang="hr-HR" sz="2400" dirty="0"/>
          </a:p>
        </p:txBody>
      </p:sp>
      <p:pic>
        <p:nvPicPr>
          <p:cNvPr id="4098" name="Picture 2" descr="C:\Users\Gavrani\Desktop\lisic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44008" y="1844824"/>
            <a:ext cx="3810000" cy="28575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117678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Djelovanje stresa na organizam</a:t>
            </a:r>
            <a:endParaRPr lang="hr-HR" dirty="0"/>
          </a:p>
        </p:txBody>
      </p:sp>
      <p:sp>
        <p:nvSpPr>
          <p:cNvPr id="3" name="Content Placeholder 2"/>
          <p:cNvSpPr>
            <a:spLocks noGrp="1"/>
          </p:cNvSpPr>
          <p:nvPr>
            <p:ph idx="1"/>
          </p:nvPr>
        </p:nvSpPr>
        <p:spPr/>
        <p:txBody>
          <a:bodyPr>
            <a:normAutofit/>
          </a:bodyPr>
          <a:lstStyle/>
          <a:p>
            <a:r>
              <a:rPr lang="hr-HR" sz="2400" dirty="0" smtClean="0">
                <a:latin typeface="Arial" pitchFamily="34" charset="0"/>
                <a:cs typeface="Arial" pitchFamily="34" charset="0"/>
              </a:rPr>
              <a:t>Stresne reakcije na ljude djeluju vrlo negativno i pridonose razvoju mnogih bolesti, kako tjelesnih, tako i psiholoških poremećaja. Uz blage i prolazne poremećaje poput glavobolje, kratkotrajne nesanice, slabe anksioznosti, poremećaji se mogu pretvoriti u ozbiljne i trajne zbog kojih se razvije neka tjelesna bolest ili anksiozni poremećaj.</a:t>
            </a:r>
            <a:endParaRPr lang="hr-HR" sz="2400" dirty="0">
              <a:latin typeface="Arial" pitchFamily="34" charset="0"/>
              <a:cs typeface="Arial" pitchFamily="34" charset="0"/>
            </a:endParaRPr>
          </a:p>
        </p:txBody>
      </p:sp>
      <p:pic>
        <p:nvPicPr>
          <p:cNvPr id="5122" name="Picture 2" descr="C:\Users\Gavrani\Desktop\images (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5025" y="4533900"/>
            <a:ext cx="2466975" cy="1847850"/>
          </a:xfrm>
          <a:prstGeom prst="rect">
            <a:avLst/>
          </a:prstGeom>
          <a:noFill/>
          <a:extLst>
            <a:ext uri="{909E8E84-426E-40DD-AFC4-6F175D3DCCD1}">
              <a14:hiddenFill xmlns:a14="http://schemas.microsoft.com/office/drawing/2010/main" xmlns="">
                <a:solidFill>
                  <a:srgbClr val="FFFFFF"/>
                </a:solidFill>
              </a14:hiddenFill>
            </a:ext>
          </a:extLst>
        </p:spPr>
      </p:pic>
      <p:pic>
        <p:nvPicPr>
          <p:cNvPr id="5123" name="Picture 3" descr="C:\Users\Gavrani\Desktop\0130007.17.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932040" y="4348162"/>
            <a:ext cx="2952750" cy="22193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315917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normAutofit/>
          </a:bodyPr>
          <a:lstStyle/>
          <a:p>
            <a:r>
              <a:rPr lang="hr-HR" sz="2400" dirty="0" smtClean="0">
                <a:latin typeface="Arial" pitchFamily="34" charset="0"/>
                <a:cs typeface="Arial" pitchFamily="34" charset="0"/>
              </a:rPr>
              <a:t>Nije svaki stres štetan. Blagi oblici stresa mogu čak biti i korisni, a stres je u tom slučaju motivacijski. No, ukoliko je nivo stresa previsok ili ste mu izloženi u duljem vremenskom razdoblju, medicinski i društveni problemi, koje dugoročna izloženost stresu može izazvati, mogu vas skupo stajati. Ukoliko život smatrate naj vrednijim što imate – upravo je i to moguća cijena.</a:t>
            </a:r>
            <a:endParaRPr lang="hr-HR" sz="2400" dirty="0">
              <a:latin typeface="Arial" pitchFamily="34" charset="0"/>
              <a:cs typeface="Arial" pitchFamily="34" charset="0"/>
            </a:endParaRPr>
          </a:p>
        </p:txBody>
      </p:sp>
    </p:spTree>
    <p:extLst>
      <p:ext uri="{BB962C8B-B14F-4D97-AF65-F5344CB8AC3E}">
        <p14:creationId xmlns:p14="http://schemas.microsoft.com/office/powerpoint/2010/main" xmlns="" val="1006928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NEGATIVNE POSLJEDICE STRESA</a:t>
            </a:r>
            <a:endParaRPr lang="hr-HR" dirty="0"/>
          </a:p>
        </p:txBody>
      </p:sp>
      <p:sp>
        <p:nvSpPr>
          <p:cNvPr id="3" name="Content Placeholder 2"/>
          <p:cNvSpPr>
            <a:spLocks noGrp="1"/>
          </p:cNvSpPr>
          <p:nvPr>
            <p:ph idx="1"/>
          </p:nvPr>
        </p:nvSpPr>
        <p:spPr/>
        <p:txBody>
          <a:bodyPr>
            <a:normAutofit/>
          </a:bodyPr>
          <a:lstStyle/>
          <a:p>
            <a:r>
              <a:rPr lang="hr-HR" sz="2400" dirty="0" smtClean="0">
                <a:latin typeface="Arial" pitchFamily="34" charset="0"/>
                <a:cs typeface="Arial" pitchFamily="34" charset="0"/>
              </a:rPr>
              <a:t>Stres i srce</a:t>
            </a:r>
          </a:p>
          <a:p>
            <a:r>
              <a:rPr lang="hr-HR" sz="2400" dirty="0" smtClean="0">
                <a:latin typeface="Arial" pitchFamily="34" charset="0"/>
                <a:cs typeface="Arial" pitchFamily="34" charset="0"/>
              </a:rPr>
              <a:t>Stres i metabolizam</a:t>
            </a:r>
          </a:p>
          <a:p>
            <a:r>
              <a:rPr lang="hr-HR" sz="2400" dirty="0" smtClean="0">
                <a:latin typeface="Arial" pitchFamily="34" charset="0"/>
                <a:cs typeface="Arial" pitchFamily="34" charset="0"/>
              </a:rPr>
              <a:t>Stres i probavni sustav</a:t>
            </a:r>
          </a:p>
          <a:p>
            <a:r>
              <a:rPr lang="hr-HR" sz="2400" dirty="0" smtClean="0">
                <a:latin typeface="Arial" pitchFamily="34" charset="0"/>
                <a:cs typeface="Arial" pitchFamily="34" charset="0"/>
              </a:rPr>
              <a:t>Stres i imunološki sustav</a:t>
            </a:r>
          </a:p>
          <a:p>
            <a:r>
              <a:rPr lang="hr-HR" sz="2400" dirty="0" smtClean="0">
                <a:latin typeface="Arial" pitchFamily="34" charset="0"/>
                <a:cs typeface="Arial" pitchFamily="34" charset="0"/>
              </a:rPr>
              <a:t>Stres i seksualnost</a:t>
            </a:r>
          </a:p>
          <a:p>
            <a:r>
              <a:rPr lang="hr-HR" sz="2400" dirty="0" smtClean="0">
                <a:latin typeface="Arial" pitchFamily="34" charset="0"/>
                <a:cs typeface="Arial" pitchFamily="34" charset="0"/>
              </a:rPr>
              <a:t>Stres i ljepota</a:t>
            </a:r>
          </a:p>
          <a:p>
            <a:r>
              <a:rPr lang="hr-HR" sz="2400" dirty="0" smtClean="0">
                <a:latin typeface="Arial" pitchFamily="34" charset="0"/>
                <a:cs typeface="Arial" pitchFamily="34" charset="0"/>
              </a:rPr>
              <a:t>Stres i psihički poremećaj</a:t>
            </a:r>
          </a:p>
          <a:p>
            <a:r>
              <a:rPr lang="hr-HR" sz="2400" dirty="0" smtClean="0">
                <a:latin typeface="Arial" pitchFamily="34" charset="0"/>
                <a:cs typeface="Arial" pitchFamily="34" charset="0"/>
              </a:rPr>
              <a:t>Bolesti povezane sa stresom</a:t>
            </a:r>
            <a:endParaRPr lang="hr-HR" sz="2400" dirty="0">
              <a:latin typeface="Arial" pitchFamily="34" charset="0"/>
              <a:cs typeface="Arial" pitchFamily="34" charset="0"/>
            </a:endParaRPr>
          </a:p>
        </p:txBody>
      </p:sp>
    </p:spTree>
    <p:extLst>
      <p:ext uri="{BB962C8B-B14F-4D97-AF65-F5344CB8AC3E}">
        <p14:creationId xmlns:p14="http://schemas.microsoft.com/office/powerpoint/2010/main" xmlns="" val="3138378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Stres i srce</a:t>
            </a:r>
            <a:endParaRPr lang="hr-HR" dirty="0"/>
          </a:p>
        </p:txBody>
      </p:sp>
      <p:sp>
        <p:nvSpPr>
          <p:cNvPr id="3" name="Content Placeholder 2"/>
          <p:cNvSpPr>
            <a:spLocks noGrp="1"/>
          </p:cNvSpPr>
          <p:nvPr>
            <p:ph idx="1"/>
          </p:nvPr>
        </p:nvSpPr>
        <p:spPr/>
        <p:txBody>
          <a:bodyPr>
            <a:normAutofit/>
          </a:bodyPr>
          <a:lstStyle/>
          <a:p>
            <a:r>
              <a:rPr lang="hr-HR" sz="2400" dirty="0" smtClean="0">
                <a:latin typeface="Arial" pitchFamily="34" charset="0"/>
                <a:cs typeface="Arial" pitchFamily="34" charset="0"/>
              </a:rPr>
              <a:t>Kad smo često pod stresom, lučenje stresnih hormona adrenalina i noradrenalina opterećuje srce. S vremenom mogu nastati nepravilnosti u radu srca, bolovi u predjelu srca u miru i naporu , a na kraju i srčani infarkt.</a:t>
            </a:r>
          </a:p>
          <a:p>
            <a:r>
              <a:rPr lang="hr-HR" sz="2400" dirty="0" smtClean="0">
                <a:latin typeface="Arial" pitchFamily="34" charset="0"/>
                <a:cs typeface="Arial" pitchFamily="34" charset="0"/>
              </a:rPr>
              <a:t>Osobe sa srčanim poremećajima pokazuju karakteristične crte ličnosti, tzv. A-tip ličnosti: vrlo su ambiciozne, hiperaktivne, društvene. Na poslu rade više i dulje od drugih, imaju jako izražen osjećaj odgovornosti i savjesnosti.</a:t>
            </a:r>
            <a:endParaRPr lang="hr-HR" sz="2400" dirty="0">
              <a:latin typeface="Arial" pitchFamily="34" charset="0"/>
              <a:cs typeface="Arial" pitchFamily="34" charset="0"/>
            </a:endParaRPr>
          </a:p>
        </p:txBody>
      </p:sp>
      <p:pic>
        <p:nvPicPr>
          <p:cNvPr id="6146" name="Picture 2" descr="C:\Users\Gavrani\Desktop\0-620x350.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004048" y="5085184"/>
            <a:ext cx="2880320" cy="154022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919324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Stres i metabolizam</a:t>
            </a:r>
            <a:endParaRPr lang="hr-HR" dirty="0"/>
          </a:p>
        </p:txBody>
      </p:sp>
      <p:sp>
        <p:nvSpPr>
          <p:cNvPr id="3" name="Content Placeholder 2"/>
          <p:cNvSpPr>
            <a:spLocks noGrp="1"/>
          </p:cNvSpPr>
          <p:nvPr>
            <p:ph idx="1"/>
          </p:nvPr>
        </p:nvSpPr>
        <p:spPr/>
        <p:txBody>
          <a:bodyPr>
            <a:normAutofit/>
          </a:bodyPr>
          <a:lstStyle/>
          <a:p>
            <a:r>
              <a:rPr lang="vi-VN" sz="2400" dirty="0" smtClean="0">
                <a:latin typeface="Arial" pitchFamily="34" charset="0"/>
                <a:cs typeface="Arial" pitchFamily="34" charset="0"/>
              </a:rPr>
              <a:t>Negativni stres može izazvati poremećaje u radu žlijezda s unutarnjim izlučivanjem. Poznato je da pojačana funkcija štitnjače, praćena nervozom, nesanicom, gubitkom na težini, pojačanim znojenjem i lupanjem srca, može biti izravna posljedica stresnih događaja. Neke osobe u negativnom stresu gube tek, dok druge pretjerano jedu. </a:t>
            </a:r>
            <a:endParaRPr lang="vi-VN" dirty="0" smtClean="0"/>
          </a:p>
          <a:p>
            <a:endParaRPr lang="hr-HR" dirty="0"/>
          </a:p>
        </p:txBody>
      </p:sp>
      <p:pic>
        <p:nvPicPr>
          <p:cNvPr id="7170" name="Picture 2" descr="C:\Users\Gavrani\Desktop\images (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95936" y="4323801"/>
            <a:ext cx="3024336" cy="216839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543319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44</TotalTime>
  <Words>734</Words>
  <Application>Microsoft Office PowerPoint</Application>
  <PresentationFormat>On-screen Show (4:3)</PresentationFormat>
  <Paragraphs>72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Adjacency</vt:lpstr>
      <vt:lpstr>NEGATIVNE POSLJEDICE STRESA</vt:lpstr>
      <vt:lpstr>Općenito o stresu</vt:lpstr>
      <vt:lpstr>Simptomi stresa</vt:lpstr>
      <vt:lpstr>Primjeri stresa</vt:lpstr>
      <vt:lpstr>Djelovanje stresa na organizam</vt:lpstr>
      <vt:lpstr>Slide 6</vt:lpstr>
      <vt:lpstr>NEGATIVNE POSLJEDICE STRESA</vt:lpstr>
      <vt:lpstr>Stres i srce</vt:lpstr>
      <vt:lpstr>Stres i metabolizam</vt:lpstr>
      <vt:lpstr>Stres i probavni sustav</vt:lpstr>
      <vt:lpstr>Stres i imunološki sustav</vt:lpstr>
      <vt:lpstr>Stres i seksualnost</vt:lpstr>
      <vt:lpstr>Stres i ljepota</vt:lpstr>
      <vt:lpstr>Stres i psihički poremećaj</vt:lpstr>
      <vt:lpstr>Bolesti povezane sa stresom</vt:lpstr>
      <vt:lpstr>Stres se može nadvladati:</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NEGATIVNE POSLJEDICE STRESA</dc:title>
  <dc:creator>Gavrani</dc:creator>
  <cp:lastModifiedBy>Tamara</cp:lastModifiedBy>
  <cp:revision>7</cp:revision>
  <dcterms:created xsi:type="dcterms:W3CDTF">2015-03-22T17:08:18Z</dcterms:created>
  <dcterms:modified xsi:type="dcterms:W3CDTF">2015-08-14T12:48:58Z</dcterms:modified>
</cp:coreProperties>
</file>