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74" r:id="rId12"/>
    <p:sldId id="265" r:id="rId13"/>
    <p:sldId id="266" r:id="rId14"/>
    <p:sldId id="267" r:id="rId15"/>
    <p:sldId id="270" r:id="rId16"/>
    <p:sldId id="268" r:id="rId17"/>
    <p:sldId id="271" r:id="rId18"/>
    <p:sldId id="272" r:id="rId19"/>
    <p:sldId id="275" r:id="rId20"/>
    <p:sldId id="276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zervirano mjesto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4AB8-723D-4C57-9491-7DCB8F9E2CB7}" type="datetimeFigureOut">
              <a:rPr lang="sr-Latn-CS" smtClean="0"/>
              <a:pPr/>
              <a:t>16.4.2015</a:t>
            </a:fld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38F9F6-A37A-44C9-8CCE-9862FBE846A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4AB8-723D-4C57-9491-7DCB8F9E2CB7}" type="datetimeFigureOut">
              <a:rPr lang="sr-Latn-CS" smtClean="0"/>
              <a:pPr/>
              <a:t>16.4.2015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F9F6-A37A-44C9-8CCE-9862FBE846A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4AB8-723D-4C57-9491-7DCB8F9E2CB7}" type="datetimeFigureOut">
              <a:rPr lang="sr-Latn-CS" smtClean="0"/>
              <a:pPr/>
              <a:t>16.4.2015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F9F6-A37A-44C9-8CCE-9862FBE846A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8C4AB8-723D-4C57-9491-7DCB8F9E2CB7}" type="datetimeFigureOut">
              <a:rPr lang="sr-Latn-CS" smtClean="0"/>
              <a:pPr/>
              <a:t>16.4.2015</a:t>
            </a:fld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238F9F6-A37A-44C9-8CCE-9862FBE846A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Rezervirano mjesto podnožj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4AB8-723D-4C57-9491-7DCB8F9E2CB7}" type="datetimeFigureOut">
              <a:rPr lang="sr-Latn-CS" smtClean="0"/>
              <a:pPr/>
              <a:t>16.4.2015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F9F6-A37A-44C9-8CCE-9862FBE846A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cxnSp>
        <p:nvCxnSpPr>
          <p:cNvPr id="7" name="Ravni poveznik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4AB8-723D-4C57-9491-7DCB8F9E2CB7}" type="datetimeFigureOut">
              <a:rPr lang="sr-Latn-CS" smtClean="0"/>
              <a:pPr/>
              <a:t>16.4.2015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F9F6-A37A-44C9-8CCE-9862FBE846A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F9F6-A37A-44C9-8CCE-9862FBE846A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4AB8-723D-4C57-9491-7DCB8F9E2CB7}" type="datetimeFigureOut">
              <a:rPr lang="sr-Latn-CS" smtClean="0"/>
              <a:pPr/>
              <a:t>16.4.2015</a:t>
            </a:fld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2" name="Rezervirano mjesto sadržaja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4" name="Rezervirano mjesto sadržaja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cxnSp>
        <p:nvCxnSpPr>
          <p:cNvPr id="10" name="Ravni poveznik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4AB8-723D-4C57-9491-7DCB8F9E2CB7}" type="datetimeFigureOut">
              <a:rPr lang="sr-Latn-CS" smtClean="0"/>
              <a:pPr/>
              <a:t>16.4.2015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F9F6-A37A-44C9-8CCE-9862FBE846A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4AB8-723D-4C57-9491-7DCB8F9E2CB7}" type="datetimeFigureOut">
              <a:rPr lang="sr-Latn-CS" smtClean="0"/>
              <a:pPr/>
              <a:t>16.4.2015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F9F6-A37A-44C9-8CCE-9862FBE846A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zervirano mjesto sadržaja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8C4AB8-723D-4C57-9491-7DCB8F9E2CB7}" type="datetimeFigureOut">
              <a:rPr lang="sr-Latn-CS" smtClean="0"/>
              <a:pPr/>
              <a:t>16.4.2015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238F9F6-A37A-44C9-8CCE-9862FBE846A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r-HR" smtClean="0"/>
              <a:t>Pritisnite ikonu za dodavanje slike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4AB8-723D-4C57-9491-7DCB8F9E2CB7}" type="datetimeFigureOut">
              <a:rPr lang="sr-Latn-CS" smtClean="0"/>
              <a:pPr/>
              <a:t>16.4.2015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38F9F6-A37A-44C9-8CCE-9862FBE846A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F8C4AB8-723D-4C57-9491-7DCB8F9E2CB7}" type="datetimeFigureOut">
              <a:rPr lang="sr-Latn-CS" smtClean="0"/>
              <a:pPr/>
              <a:t>16.4.2015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238F9F6-A37A-44C9-8CCE-9862FBE846A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sz="3200" dirty="0" smtClean="0"/>
              <a:t>Zastrašivanje i nasilje od strane vršnjaka</a:t>
            </a:r>
            <a:endParaRPr lang="hr-HR" sz="3200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/>
              <a:t>NASILJE U ŠKOLI </a:t>
            </a:r>
            <a:endParaRPr lang="hr-HR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žrtve su u pravilu tjelesno slabija djeca od svojih vršnjaka (posebno vrijedi za dječake) </a:t>
            </a:r>
          </a:p>
          <a:p>
            <a:r>
              <a:rPr lang="hr-HR" dirty="0" smtClean="0"/>
              <a:t>djeca koja su manje uspješnija u sportovima, imaju slabiju tjelesnu koordinaciju, bojažljiva su i nesigurna i lako postaju mete napada 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Tko su žrtve zlostavljanja? </a:t>
            </a:r>
            <a:endParaRPr lang="hr-HR" b="1" dirty="0"/>
          </a:p>
        </p:txBody>
      </p:sp>
      <p:pic>
        <p:nvPicPr>
          <p:cNvPr id="4" name="Slika 3" descr="bully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3714752"/>
            <a:ext cx="4972441" cy="2685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 descr="bezime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944812"/>
            <a:ext cx="2714644" cy="241548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novo dijete u razredu</a:t>
            </a:r>
          </a:p>
          <a:p>
            <a:r>
              <a:rPr lang="hr-HR" dirty="0" smtClean="0"/>
              <a:t>nadareno dijete</a:t>
            </a:r>
          </a:p>
          <a:p>
            <a:r>
              <a:rPr lang="hr-HR" dirty="0" smtClean="0"/>
              <a:t>mirno i ljubazno dijete</a:t>
            </a:r>
          </a:p>
          <a:p>
            <a:r>
              <a:rPr lang="hr-HR" dirty="0" smtClean="0"/>
              <a:t>dijete koje ima dobar odnos s učiteljem</a:t>
            </a:r>
          </a:p>
          <a:p>
            <a:r>
              <a:rPr lang="hr-HR" dirty="0" smtClean="0"/>
              <a:t>dijete nižeg socijalno-ekonomskog statusa</a:t>
            </a:r>
          </a:p>
          <a:p>
            <a:r>
              <a:rPr lang="hr-HR" dirty="0" smtClean="0"/>
              <a:t>dijete iz druge etničke skupine</a:t>
            </a:r>
          </a:p>
          <a:p>
            <a:r>
              <a:rPr lang="hr-HR" dirty="0" smtClean="0"/>
              <a:t>hendikepirano dijete/</a:t>
            </a:r>
            <a:r>
              <a:rPr lang="hr-HR" dirty="0" err="1" smtClean="0"/>
              <a:t>dijete</a:t>
            </a:r>
            <a:r>
              <a:rPr lang="hr-HR" dirty="0" smtClean="0"/>
              <a:t> s posebnim potrebama</a:t>
            </a:r>
          </a:p>
          <a:p>
            <a:r>
              <a:rPr lang="hr-HR" dirty="0" smtClean="0"/>
              <a:t>dijete razvedenih roditelja</a:t>
            </a:r>
          </a:p>
          <a:p>
            <a:r>
              <a:rPr lang="hr-HR" dirty="0" smtClean="0"/>
              <a:t>dijete žrtva obiteljskog nasilja.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Najčešće je žrtva: </a:t>
            </a:r>
            <a:endParaRPr lang="hr-HR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b="1" dirty="0" smtClean="0">
                <a:solidFill>
                  <a:schemeClr val="bg1"/>
                </a:solidFill>
              </a:rPr>
              <a:t>Znakovi kod male djece i predškolske djece:</a:t>
            </a:r>
          </a:p>
          <a:p>
            <a:pPr>
              <a:buNone/>
            </a:pPr>
            <a:endParaRPr lang="hr-HR" b="1" dirty="0" smtClean="0">
              <a:solidFill>
                <a:schemeClr val="bg1"/>
              </a:solidFill>
            </a:endParaRPr>
          </a:p>
          <a:p>
            <a:pPr lvl="0"/>
            <a:r>
              <a:rPr lang="hr-HR" sz="2800" dirty="0" smtClean="0"/>
              <a:t>impulzivni su, neustrašivi i energični</a:t>
            </a:r>
          </a:p>
          <a:p>
            <a:pPr lvl="0"/>
            <a:r>
              <a:rPr lang="hr-HR" sz="2800" dirty="0" smtClean="0"/>
              <a:t>konstantno odbijaju pravila i slušanje odraslih</a:t>
            </a:r>
          </a:p>
          <a:p>
            <a:r>
              <a:rPr lang="hr-HR" sz="2800" dirty="0" smtClean="0"/>
              <a:t>često gledaju nasilje na televiziji, uživaju u nasilnim temama ili su zlobni prema vršnjacima</a:t>
            </a:r>
          </a:p>
          <a:p>
            <a:pPr lvl="0">
              <a:buNone/>
            </a:pPr>
            <a:endParaRPr lang="hr-HR" dirty="0" smtClean="0"/>
          </a:p>
          <a:p>
            <a:endParaRPr lang="hr-HR" b="1" dirty="0" smtClean="0">
              <a:solidFill>
                <a:schemeClr val="bg1"/>
              </a:solidFill>
            </a:endParaRPr>
          </a:p>
          <a:p>
            <a:endParaRPr lang="hr-HR" dirty="0" smtClean="0"/>
          </a:p>
          <a:p>
            <a:pPr>
              <a:buNone/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Upozoravajući znakovi nasilničkog ponašanja: </a:t>
            </a:r>
            <a:endParaRPr lang="hr-HR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810272"/>
          </a:xfrm>
        </p:spPr>
        <p:txBody>
          <a:bodyPr/>
          <a:lstStyle/>
          <a:p>
            <a:r>
              <a:rPr lang="hr-HR" sz="2800" b="1" dirty="0" smtClean="0">
                <a:solidFill>
                  <a:schemeClr val="bg1"/>
                </a:solidFill>
              </a:rPr>
              <a:t>Znakovi kod školaraca: </a:t>
            </a:r>
          </a:p>
          <a:p>
            <a:pPr>
              <a:buNone/>
            </a:pPr>
            <a:endParaRPr lang="hr-HR" sz="2800" b="1" dirty="0" smtClean="0">
              <a:solidFill>
                <a:schemeClr val="bg1"/>
              </a:solidFill>
            </a:endParaRPr>
          </a:p>
          <a:p>
            <a:pPr lvl="0"/>
            <a:r>
              <a:rPr lang="hr-HR" sz="2800" dirty="0" smtClean="0"/>
              <a:t>imaju lošiju pažnju i koncentraciju, često ometaju školske aktivnosti</a:t>
            </a:r>
          </a:p>
          <a:p>
            <a:pPr lvl="0"/>
            <a:r>
              <a:rPr lang="hr-HR" sz="2800" dirty="0" smtClean="0"/>
              <a:t>često upadaju u tučnjave s drugom djecom</a:t>
            </a:r>
          </a:p>
          <a:p>
            <a:pPr lvl="0"/>
            <a:r>
              <a:rPr lang="hr-HR" sz="2800" dirty="0" smtClean="0"/>
              <a:t>na razočarenja, kritike i zadirkivanje reagiraju izuzetnom ljutnjom, krivnjom i željom za osvetom</a:t>
            </a:r>
          </a:p>
          <a:p>
            <a:pPr lvl="0"/>
            <a:r>
              <a:rPr lang="hr-HR" sz="2800" dirty="0" smtClean="0"/>
              <a:t>često gledaju nasilne filmove i igraju nasilne igrice</a:t>
            </a:r>
          </a:p>
          <a:p>
            <a:pPr lvl="0">
              <a:buNone/>
            </a:pPr>
            <a:endParaRPr lang="hr-HR" sz="2800" dirty="0" smtClean="0"/>
          </a:p>
          <a:p>
            <a:pPr lvl="0"/>
            <a:endParaRPr lang="hr-HR" sz="2800" dirty="0" smtClean="0"/>
          </a:p>
          <a:p>
            <a:endParaRPr lang="hr-HR" sz="2800" dirty="0" smtClean="0">
              <a:solidFill>
                <a:schemeClr val="bg1"/>
              </a:solidFill>
            </a:endParaRPr>
          </a:p>
          <a:p>
            <a:endParaRPr lang="hr-HR" sz="2800" b="1" dirty="0" smtClean="0"/>
          </a:p>
          <a:p>
            <a:endParaRPr lang="hr-H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10272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solidFill>
                  <a:schemeClr val="bg1"/>
                </a:solidFill>
              </a:rPr>
              <a:t>Znakovi kod adolescenata:</a:t>
            </a:r>
          </a:p>
          <a:p>
            <a:pPr>
              <a:buNone/>
            </a:pPr>
            <a:endParaRPr lang="hr-HR" sz="2800" b="1" dirty="0" smtClean="0">
              <a:solidFill>
                <a:schemeClr val="bg1"/>
              </a:solidFill>
            </a:endParaRPr>
          </a:p>
          <a:p>
            <a:pPr lvl="0"/>
            <a:r>
              <a:rPr lang="hr-HR" sz="2800" dirty="0" smtClean="0"/>
              <a:t>ne poštuju autoritete</a:t>
            </a:r>
          </a:p>
          <a:p>
            <a:pPr lvl="0"/>
            <a:r>
              <a:rPr lang="hr-HR" sz="2800" dirty="0" smtClean="0"/>
              <a:t>probleme rješavaju nasilnim ponašanjem</a:t>
            </a:r>
          </a:p>
          <a:p>
            <a:pPr lvl="0"/>
            <a:r>
              <a:rPr lang="hr-HR" sz="2800" dirty="0" smtClean="0"/>
              <a:t>postižu loš školski uspjeh i skloni su markiranju</a:t>
            </a:r>
          </a:p>
          <a:p>
            <a:pPr lvl="0"/>
            <a:r>
              <a:rPr lang="hr-HR" sz="2800" dirty="0" smtClean="0"/>
              <a:t>isključuju ih iz škole</a:t>
            </a:r>
          </a:p>
          <a:p>
            <a:pPr lvl="0"/>
            <a:r>
              <a:rPr lang="hr-HR" sz="2800" dirty="0" smtClean="0"/>
              <a:t>koriste alkohol i droge</a:t>
            </a:r>
          </a:p>
          <a:p>
            <a:pPr lvl="0"/>
            <a:r>
              <a:rPr lang="hr-HR" sz="2800" dirty="0" smtClean="0"/>
              <a:t>sudjeluju u tučnjavama, krađama i uništavanju javnog vlasništva</a:t>
            </a:r>
          </a:p>
          <a:p>
            <a:endParaRPr lang="hr-HR" sz="2800" dirty="0" smtClean="0"/>
          </a:p>
          <a:p>
            <a:endParaRPr lang="hr-HR" sz="2800" b="1" dirty="0">
              <a:solidFill>
                <a:schemeClr val="bg1"/>
              </a:solidFill>
            </a:endParaRPr>
          </a:p>
        </p:txBody>
      </p:sp>
      <p:pic>
        <p:nvPicPr>
          <p:cNvPr id="4" name="Slika 3" descr="bully-carto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4286256"/>
            <a:ext cx="3714776" cy="2434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DontBullying-2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3583535" cy="3316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 descr="LOGO_STOP_NASILJUb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3643314"/>
            <a:ext cx="4572032" cy="2847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 descr="nasilje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88170">
            <a:off x="5089204" y="345390"/>
            <a:ext cx="2495550" cy="2981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dirty="0" smtClean="0"/>
              <a:t>NEMOJ ŠUTJETI O NASILJU</a:t>
            </a:r>
            <a:r>
              <a:rPr lang="hr-HR" dirty="0" smtClean="0"/>
              <a:t>!!!</a:t>
            </a:r>
          </a:p>
          <a:p>
            <a:r>
              <a:rPr lang="vi-VN" dirty="0" smtClean="0"/>
              <a:t>Reci roditeljima, reci učiteljima, reci prijateljima. </a:t>
            </a:r>
            <a:endParaRPr lang="hr-HR" dirty="0" smtClean="0"/>
          </a:p>
          <a:p>
            <a:r>
              <a:rPr lang="vi-VN" dirty="0" smtClean="0"/>
              <a:t>Što više ljudi zna što se događa i kako se ti pri tome osjećaš to je veća šansa da će ti netko uspjeti pomoći. </a:t>
            </a:r>
            <a:endParaRPr lang="hr-HR" dirty="0" smtClean="0"/>
          </a:p>
          <a:p>
            <a:r>
              <a:rPr lang="vi-VN" dirty="0" smtClean="0"/>
              <a:t>Ako trpiš i šutiš, šanse da netko sazna što ti se događa i pomogne su male.</a:t>
            </a:r>
            <a:endParaRPr lang="hr-HR" dirty="0" smtClean="0"/>
          </a:p>
          <a:p>
            <a:r>
              <a:rPr lang="hr-HR" b="1" dirty="0" smtClean="0"/>
              <a:t>Obavezan si samom sebi ne šutjeti i učiniti sve što možeš da bi se zaštitio. </a:t>
            </a:r>
            <a:endParaRPr lang="hr-HR" dirty="0" smtClean="0"/>
          </a:p>
          <a:p>
            <a:pPr>
              <a:buNone/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Kako pomoći? </a:t>
            </a:r>
            <a:endParaRPr lang="hr-HR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571472" y="571480"/>
            <a:ext cx="3257544" cy="5810272"/>
          </a:xfrm>
        </p:spPr>
        <p:txBody>
          <a:bodyPr/>
          <a:lstStyle/>
          <a:p>
            <a:r>
              <a:rPr lang="hr-HR" sz="2400" dirty="0" smtClean="0"/>
              <a:t>Roditelji koji sumnjaju da su njihova djeca žrtve nasilja trebaju posvetit više pažnje, slušati što im dijete govori, postavljati pitanja, biti dio djetetova života… </a:t>
            </a:r>
          </a:p>
          <a:p>
            <a:r>
              <a:rPr lang="hr-HR" sz="2400" dirty="0" smtClean="0"/>
              <a:t>Ako se uspostavi da je dijete žrtva nasilja, </a:t>
            </a:r>
            <a:r>
              <a:rPr lang="hr-HR" sz="2400" b="1" dirty="0" smtClean="0"/>
              <a:t>TREBA STATI NA KRAJ TOM NASILJU!</a:t>
            </a:r>
            <a:r>
              <a:rPr lang="hr-HR" sz="2400" dirty="0" smtClean="0"/>
              <a:t> </a:t>
            </a:r>
          </a:p>
          <a:p>
            <a:endParaRPr lang="hr-HR" b="1" dirty="0" smtClean="0"/>
          </a:p>
          <a:p>
            <a:endParaRPr lang="hr-HR" dirty="0"/>
          </a:p>
        </p:txBody>
      </p:sp>
      <p:pic>
        <p:nvPicPr>
          <p:cNvPr id="4" name="Slika 3" descr="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357166"/>
            <a:ext cx="4353862" cy="6156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7200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djeca se osjećaju se odbačeno, prestrašeno, nevidljivo, posramljeno, ljutito ili pak imaju poteškoće u uspostavljanju bliskih prijateljstava</a:t>
            </a:r>
          </a:p>
          <a:p>
            <a:r>
              <a:rPr lang="hr-HR" sz="2800" dirty="0" smtClean="0"/>
              <a:t>ništa manje posljedice ne trpi ni dijete koje se nasilno ponaša, koje uči da su batine i povrede način da izrazi ljutnju i izbori se za sebe</a:t>
            </a:r>
            <a:endParaRPr lang="hr-HR" sz="28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Posljedice zlostavljanja: </a:t>
            </a:r>
            <a:endParaRPr lang="hr-HR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10272"/>
          </a:xfrm>
        </p:spPr>
        <p:txBody>
          <a:bodyPr/>
          <a:lstStyle/>
          <a:p>
            <a:r>
              <a:rPr lang="hr-HR" b="1" dirty="0" smtClean="0"/>
              <a:t>Prepoznavanjem, zaustavljanjem i sprečavanjem nasilja pružamo djeci pomoć da prevladaju posljedice nasilja, šaljemo im jasnu poruku da nam je njihova dobrobit važna i da živimo u društvu koje ne tolerira nasilje ni u kojem obliku.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Slika 3" descr="SNMD_logo_o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357430"/>
            <a:ext cx="4643470" cy="4106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572000"/>
          </a:xfrm>
        </p:spPr>
        <p:txBody>
          <a:bodyPr/>
          <a:lstStyle/>
          <a:p>
            <a:r>
              <a:rPr lang="hr-HR" dirty="0" smtClean="0"/>
              <a:t>Nasilje u kojem je učenik trajno i učestalo izložen negativnim postupcima od strane jednog ili više učenika koji ga namjerno žele poniziti, povrijediti ili izložiti neugodnostima.  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Nasilje u školi je: </a:t>
            </a:r>
            <a:endParaRPr lang="hr-HR" b="1" dirty="0"/>
          </a:p>
        </p:txBody>
      </p:sp>
      <p:pic>
        <p:nvPicPr>
          <p:cNvPr id="4" name="Slika 3" descr="bullyin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857232"/>
            <a:ext cx="3500462" cy="5292699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10272"/>
          </a:xfrm>
        </p:spPr>
        <p:txBody>
          <a:bodyPr/>
          <a:lstStyle/>
          <a:p>
            <a:pPr>
              <a:buNone/>
            </a:pPr>
            <a:r>
              <a:rPr lang="hr-HR" b="1" dirty="0" smtClean="0"/>
              <a:t>Prezentaciju izradile: </a:t>
            </a:r>
          </a:p>
          <a:p>
            <a:r>
              <a:rPr lang="hr-HR" dirty="0" smtClean="0"/>
              <a:t>Vedrana Jurić</a:t>
            </a:r>
          </a:p>
          <a:p>
            <a:r>
              <a:rPr lang="hr-HR" dirty="0" smtClean="0"/>
              <a:t>Martina Špehar</a:t>
            </a:r>
          </a:p>
          <a:p>
            <a:r>
              <a:rPr lang="hr-HR" dirty="0" smtClean="0"/>
              <a:t>Valerija </a:t>
            </a:r>
            <a:r>
              <a:rPr lang="hr-HR" dirty="0" err="1" smtClean="0"/>
              <a:t>Erpačić</a:t>
            </a:r>
            <a:r>
              <a:rPr lang="hr-HR" dirty="0" smtClean="0"/>
              <a:t>, 3.a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 algn="r">
              <a:buNone/>
            </a:pPr>
            <a:r>
              <a:rPr lang="hr-HR" dirty="0" smtClean="0"/>
              <a:t>Hvala na pažnji! </a:t>
            </a:r>
            <a:r>
              <a:rPr lang="hr-HR" dirty="0" smtClean="0">
                <a:sym typeface="Wingdings" pitchFamily="2" charset="2"/>
              </a:rPr>
              <a:t> </a:t>
            </a:r>
            <a:endParaRPr lang="hr-HR" dirty="0"/>
          </a:p>
        </p:txBody>
      </p:sp>
      <p:pic>
        <p:nvPicPr>
          <p:cNvPr id="4" name="Slika 3" descr="large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214554"/>
            <a:ext cx="4714908" cy="3328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4095760"/>
          </a:xfrm>
        </p:spPr>
        <p:txBody>
          <a:bodyPr/>
          <a:lstStyle/>
          <a:p>
            <a:r>
              <a:rPr lang="hr-H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1. FIZIČKO</a:t>
            </a:r>
            <a:r>
              <a:rPr lang="hr-HR" dirty="0" smtClean="0"/>
              <a:t> (naguravanja, udaranja, grebanja i sl.) </a:t>
            </a:r>
          </a:p>
          <a:p>
            <a:r>
              <a:rPr lang="hr-HR" b="1" dirty="0" smtClean="0">
                <a:solidFill>
                  <a:schemeClr val="bg1"/>
                </a:solidFill>
              </a:rPr>
              <a:t>2.VERBALNO </a:t>
            </a:r>
            <a:r>
              <a:rPr lang="hr-HR" dirty="0" smtClean="0"/>
              <a:t>(nazivanje pogrdnim imenima, prijetnje i sl.) </a:t>
            </a:r>
          </a:p>
          <a:p>
            <a:r>
              <a:rPr lang="hr-HR" b="1" dirty="0" smtClean="0">
                <a:solidFill>
                  <a:schemeClr val="bg1"/>
                </a:solidFill>
              </a:rPr>
              <a:t>3.SOCIJALNO </a:t>
            </a:r>
            <a:r>
              <a:rPr lang="hr-HR" dirty="0" smtClean="0"/>
              <a:t>(ogovaranje, ignoriranje i pokušaji da se drugu osobu izbaci iz skupine…) </a:t>
            </a:r>
          </a:p>
          <a:p>
            <a:r>
              <a:rPr lang="hr-HR" b="1" dirty="0" smtClean="0">
                <a:solidFill>
                  <a:schemeClr val="bg1"/>
                </a:solidFill>
              </a:rPr>
              <a:t>4.PSIHOLOŠKI </a:t>
            </a:r>
            <a:r>
              <a:rPr lang="hr-HR" dirty="0" smtClean="0"/>
              <a:t>(prijeteći pogledi, dovođenje u neugodnost i sl.) 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219200"/>
          </a:xfrm>
        </p:spPr>
        <p:txBody>
          <a:bodyPr>
            <a:normAutofit/>
          </a:bodyPr>
          <a:lstStyle/>
          <a:p>
            <a:r>
              <a:rPr lang="hr-HR" b="1" dirty="0" smtClean="0"/>
              <a:t>Vrste nasilje u školi: </a:t>
            </a:r>
            <a:endParaRPr lang="hr-HR" b="1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357166"/>
            <a:ext cx="5000660" cy="6143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024454"/>
          </a:xfrm>
        </p:spPr>
        <p:txBody>
          <a:bodyPr/>
          <a:lstStyle/>
          <a:p>
            <a:r>
              <a:rPr lang="hr-HR" dirty="0" smtClean="0"/>
              <a:t>Postoje različiti uzroci zašto se djeca počinju nasilno ponašati, jedno od toga je: </a:t>
            </a:r>
          </a:p>
          <a:p>
            <a:endParaRPr lang="hr-HR" dirty="0" smtClean="0"/>
          </a:p>
          <a:p>
            <a:r>
              <a:rPr lang="hr-HR" b="1" dirty="0" smtClean="0">
                <a:solidFill>
                  <a:schemeClr val="bg1"/>
                </a:solidFill>
              </a:rPr>
              <a:t>OBITELJ</a:t>
            </a:r>
            <a:r>
              <a:rPr lang="hr-HR" dirty="0" smtClean="0"/>
              <a:t>: </a:t>
            </a:r>
          </a:p>
          <a:p>
            <a:r>
              <a:rPr lang="hr-HR" sz="2400" dirty="0" smtClean="0"/>
              <a:t>nedostatak pažnje i topline </a:t>
            </a:r>
          </a:p>
          <a:p>
            <a:r>
              <a:rPr lang="hr-HR" sz="2400" dirty="0" smtClean="0"/>
              <a:t>svjedočenje nasilnom ponašanju kod kuće te nedovoljan nadzor i briga roditelja.</a:t>
            </a:r>
          </a:p>
          <a:p>
            <a:r>
              <a:rPr lang="hr-HR" sz="2400" dirty="0" smtClean="0"/>
              <a:t>fizičku i verbalnu agresiju roditelja prema djetetu ili među roditeljima. </a:t>
            </a:r>
          </a:p>
          <a:p>
            <a:endParaRPr lang="hr-HR" sz="2400" dirty="0" smtClean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204898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Zašto se dijete počinje nasilno ponašati?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5" name="Slika 4" descr="nasilj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4681294"/>
            <a:ext cx="4035730" cy="189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357158" y="642918"/>
            <a:ext cx="8229600" cy="4572000"/>
          </a:xfrm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INDIVIDUALNE OSOBINE: </a:t>
            </a:r>
          </a:p>
          <a:p>
            <a:r>
              <a:rPr lang="hr-HR" sz="2800" dirty="0" smtClean="0"/>
              <a:t>djeca koja su impulzivna, živahna, imaju višak energije</a:t>
            </a:r>
          </a:p>
          <a:p>
            <a:r>
              <a:rPr lang="hr-HR" sz="2800" dirty="0" smtClean="0"/>
              <a:t> djeca koja nemaju strpljenja, koja često pronalaze brza ”rješenja” frustrirajućih situacija</a:t>
            </a:r>
          </a:p>
          <a:p>
            <a:r>
              <a:rPr lang="hr-HR" sz="2800" dirty="0" smtClean="0"/>
              <a:t>traumatizirana  djeca </a:t>
            </a:r>
          </a:p>
          <a:p>
            <a:endParaRPr lang="hr-HR" dirty="0"/>
          </a:p>
        </p:txBody>
      </p:sp>
      <p:pic>
        <p:nvPicPr>
          <p:cNvPr id="4" name="Slika 3" descr="bul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3143248"/>
            <a:ext cx="4826006" cy="3080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 descr="Zlocesto-dijete-shutterstock_6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90971">
            <a:off x="571472" y="3929066"/>
            <a:ext cx="2714644" cy="2358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95958"/>
          </a:xfrm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ŠKOLA:</a:t>
            </a:r>
          </a:p>
          <a:p>
            <a:r>
              <a:rPr lang="hr-HR" sz="2400" dirty="0" smtClean="0"/>
              <a:t>školsko okruženje je vrlo važno za pojavu nasilnog ponašanja</a:t>
            </a:r>
          </a:p>
          <a:p>
            <a:r>
              <a:rPr lang="hr-HR" sz="2400" dirty="0" smtClean="0"/>
              <a:t>nedostatak bliskosti, osjećaja prihvaćenosti svih učenika  </a:t>
            </a:r>
          </a:p>
          <a:p>
            <a:r>
              <a:rPr lang="hr-HR" sz="2400" dirty="0" smtClean="0"/>
              <a:t>međusobnog poštovanja između nastavnika i učenika i obrnuto, dovode do nasilničkog ponašanja u školi. </a:t>
            </a:r>
          </a:p>
          <a:p>
            <a:r>
              <a:rPr lang="hr-HR" sz="2400" dirty="0" smtClean="0"/>
              <a:t>nereagiranje nastavnika i stručnih suradnika na agresivna ponašanja učenika i loš nadzor samo olakšavaju nasilnim učenicima da budu agresivni i zastrašuju druge učenike.</a:t>
            </a:r>
          </a:p>
          <a:p>
            <a:endParaRPr lang="hr-HR" sz="2400" dirty="0"/>
          </a:p>
        </p:txBody>
      </p:sp>
      <p:pic>
        <p:nvPicPr>
          <p:cNvPr id="4" name="Slika 3" descr="nasilj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214818"/>
            <a:ext cx="3714776" cy="2390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 descr="bullies_ki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357694"/>
            <a:ext cx="3394049" cy="228599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7200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nasilnici imaju potrebu osjetiti kontrolu i moć nad drugima te im ponekad nedostaje suosjećanja za žrtve</a:t>
            </a:r>
          </a:p>
          <a:p>
            <a:r>
              <a:rPr lang="hr-HR" sz="2800" dirty="0" smtClean="0"/>
              <a:t>prkosni su, sukobljavaju se s odraslim osobama, antisocijalni su i skloni kršenju školskih pravila</a:t>
            </a:r>
          </a:p>
          <a:p>
            <a:r>
              <a:rPr lang="hr-HR" sz="2800" dirty="0" smtClean="0"/>
              <a:t>često su skloni ljutnji i ”lako eksplodiraju” </a:t>
            </a:r>
          </a:p>
          <a:p>
            <a:r>
              <a:rPr lang="hr-HR" sz="2800" dirty="0" smtClean="0"/>
              <a:t>teško se nose s frustrirajućim situacijama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Kako prepoznati nasilnika?</a:t>
            </a:r>
            <a:br>
              <a:rPr lang="hr-HR" b="1" dirty="0" smtClean="0"/>
            </a:br>
            <a:endParaRPr lang="hr-HR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357166"/>
            <a:ext cx="8401080" cy="5738834"/>
          </a:xfrm>
        </p:spPr>
        <p:txBody>
          <a:bodyPr>
            <a:normAutofit/>
          </a:bodyPr>
          <a:lstStyle/>
          <a:p>
            <a:r>
              <a:rPr lang="hr-HR" dirty="0" smtClean="0"/>
              <a:t>vrlo često su i sami nasilnici bili žrtve fizičkog zlostavljanja i nasilništva u školi (ili u obitelji)! </a:t>
            </a:r>
          </a:p>
          <a:p>
            <a:r>
              <a:rPr lang="hr-HR" dirty="0" smtClean="0"/>
              <a:t>obično ne vole školu i nisu se na nju adaptirali</a:t>
            </a:r>
          </a:p>
          <a:p>
            <a:r>
              <a:rPr lang="hr-HR" dirty="0" smtClean="0"/>
              <a:t>imaju lošu samokontrolu, neosjetljivi su na osjećaje drugih ljudi</a:t>
            </a:r>
          </a:p>
          <a:p>
            <a:r>
              <a:rPr lang="hr-HR" dirty="0" smtClean="0"/>
              <a:t>zadirkuju zbog težine, izgleda, boje kose, obitelji, popularnosti, uloženog truda, teškoća u učenju, religije, zbog položaja u društvu, ljubomore na žrtvu…</a:t>
            </a:r>
          </a:p>
          <a:p>
            <a:pPr>
              <a:buNone/>
            </a:pPr>
            <a:endParaRPr lang="hr-HR" sz="2400" dirty="0" smtClean="0"/>
          </a:p>
        </p:txBody>
      </p:sp>
      <p:pic>
        <p:nvPicPr>
          <p:cNvPr id="4" name="Slika 3" descr="132_201302271154131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3857628"/>
            <a:ext cx="3929090" cy="2764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161</TotalTime>
  <Words>666</Words>
  <Application>Microsoft Office PowerPoint</Application>
  <PresentationFormat>Prikaz na zaslonu (4:3)</PresentationFormat>
  <Paragraphs>96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1" baseType="lpstr">
      <vt:lpstr>Papir</vt:lpstr>
      <vt:lpstr>NASILJE U ŠKOLI </vt:lpstr>
      <vt:lpstr>Nasilje u školi je: </vt:lpstr>
      <vt:lpstr>Vrste nasilje u školi: </vt:lpstr>
      <vt:lpstr>Slajd 4</vt:lpstr>
      <vt:lpstr>Zašto se dijete počinje nasilno ponašati? </vt:lpstr>
      <vt:lpstr>Slajd 6</vt:lpstr>
      <vt:lpstr>Slajd 7</vt:lpstr>
      <vt:lpstr>Kako prepoznati nasilnika? </vt:lpstr>
      <vt:lpstr>Slajd 9</vt:lpstr>
      <vt:lpstr>Tko su žrtve zlostavljanja? </vt:lpstr>
      <vt:lpstr>Najčešće je žrtva: </vt:lpstr>
      <vt:lpstr>Upozoravajući znakovi nasilničkog ponašanja: </vt:lpstr>
      <vt:lpstr>Slajd 13</vt:lpstr>
      <vt:lpstr>Slajd 14</vt:lpstr>
      <vt:lpstr>Slajd 15</vt:lpstr>
      <vt:lpstr>Kako pomoći? </vt:lpstr>
      <vt:lpstr>Slajd 17</vt:lpstr>
      <vt:lpstr>Posljedice zlostavljanja: </vt:lpstr>
      <vt:lpstr>Slajd 19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Nasilje u školi</dc:title>
  <dc:creator>HELENA</dc:creator>
  <cp:lastModifiedBy>HELENA</cp:lastModifiedBy>
  <cp:revision>25</cp:revision>
  <dcterms:created xsi:type="dcterms:W3CDTF">2015-04-11T16:26:03Z</dcterms:created>
  <dcterms:modified xsi:type="dcterms:W3CDTF">2015-04-16T06:45:26Z</dcterms:modified>
</cp:coreProperties>
</file>