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5A7A5B-4479-4B39-84B5-DC0A8AB8A9BB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9F4C08-EC4D-45AE-9936-F55B917A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PSIHIČKI POREMEĆAJI ODRASLIH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Histrionski poremećaj ličnosti</a:t>
            </a:r>
          </a:p>
          <a:p>
            <a:r>
              <a:rPr lang="hr-HR" dirty="0" smtClean="0"/>
              <a:t>Izbjegavajući poremećaj ličnosti</a:t>
            </a:r>
            <a:endParaRPr lang="en-US" dirty="0" smtClean="0"/>
          </a:p>
          <a:p>
            <a:r>
              <a:rPr lang="hr-HR" dirty="0" smtClean="0"/>
              <a:t>Ovisni poremećaj ličnsti</a:t>
            </a:r>
          </a:p>
          <a:p>
            <a:r>
              <a:rPr lang="hr-HR" dirty="0" smtClean="0"/>
              <a:t>Opsesivno-kompulzivni poremećaj ličnosti</a:t>
            </a:r>
          </a:p>
          <a:p>
            <a:r>
              <a:rPr lang="hr-HR" dirty="0" smtClean="0"/>
              <a:t>Antisocijalni poremećaj ličnosti</a:t>
            </a:r>
            <a:endParaRPr lang="en-US" dirty="0"/>
          </a:p>
        </p:txBody>
      </p:sp>
      <p:pic>
        <p:nvPicPr>
          <p:cNvPr id="5122" name="Picture 2" descr="C:\Users\Melinda\Desktop\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497460" cy="2297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Liječenje psihičkih poremećaja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Medicinska terapija</a:t>
            </a:r>
          </a:p>
          <a:p>
            <a:r>
              <a:rPr lang="hr-HR" dirty="0" smtClean="0"/>
              <a:t>Psihoterapija</a:t>
            </a:r>
            <a:endParaRPr lang="en-US" dirty="0"/>
          </a:p>
        </p:txBody>
      </p:sp>
      <p:pic>
        <p:nvPicPr>
          <p:cNvPr id="7171" name="Picture 3" descr="C:\Users\Melinda\Desktop\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25144"/>
            <a:ext cx="3017912" cy="186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Melinda\Desktop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2808312" cy="184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Medicinska terapija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Psihijatri</a:t>
            </a:r>
          </a:p>
          <a:p>
            <a:r>
              <a:rPr lang="hr-HR" dirty="0" smtClean="0"/>
              <a:t>Terapija lijekovima</a:t>
            </a:r>
          </a:p>
          <a:p>
            <a:r>
              <a:rPr lang="hr-HR" dirty="0" smtClean="0"/>
              <a:t>Elektrokonvulzivna terapija</a:t>
            </a:r>
          </a:p>
          <a:p>
            <a:r>
              <a:rPr lang="hr-HR" dirty="0" smtClean="0"/>
              <a:t>Psihokirurgija </a:t>
            </a:r>
            <a:endParaRPr lang="en-US" dirty="0"/>
          </a:p>
        </p:txBody>
      </p:sp>
      <p:pic>
        <p:nvPicPr>
          <p:cNvPr id="8194" name="Picture 2" descr="C:\Users\Melinda\Desktop\EC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2664296" cy="24447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C:\Users\Melinda\Desktop\d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457275" cy="20088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Psihoterpija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Utječe na doživljavanje,mišljenje i ponašanje.</a:t>
            </a:r>
          </a:p>
          <a:p>
            <a:r>
              <a:rPr lang="hr-HR" dirty="0" smtClean="0"/>
              <a:t>Psihoanalitičke terapije</a:t>
            </a:r>
          </a:p>
          <a:p>
            <a:r>
              <a:rPr lang="hr-HR" dirty="0" smtClean="0"/>
              <a:t>Humanističke psihoterapije</a:t>
            </a:r>
          </a:p>
          <a:p>
            <a:r>
              <a:rPr lang="hr-HR" dirty="0" smtClean="0"/>
              <a:t>Kognitivno-biheviorističke terapije</a:t>
            </a:r>
            <a:endParaRPr lang="en-US" dirty="0"/>
          </a:p>
        </p:txBody>
      </p:sp>
      <p:pic>
        <p:nvPicPr>
          <p:cNvPr id="9219" name="Picture 3" descr="C:\Users\Melinda\Desktop\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24390"/>
            <a:ext cx="4612878" cy="245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Psihičke bolesti u različitim kulturama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Anorexia nervosa</a:t>
            </a:r>
            <a:r>
              <a:rPr lang="hr-HR" dirty="0" smtClean="0"/>
              <a:t>-srednji i viši sloj zapadne kulture</a:t>
            </a:r>
          </a:p>
          <a:p>
            <a:r>
              <a:rPr lang="hr-HR" b="1" dirty="0" smtClean="0"/>
              <a:t>Koro</a:t>
            </a:r>
            <a:r>
              <a:rPr lang="hr-HR" dirty="0" smtClean="0"/>
              <a:t>-Kinezi i Malajci</a:t>
            </a:r>
          </a:p>
          <a:p>
            <a:r>
              <a:rPr lang="hr-HR" b="1" dirty="0" smtClean="0"/>
              <a:t>Windigo</a:t>
            </a:r>
            <a:r>
              <a:rPr lang="hr-HR" dirty="0" smtClean="0"/>
              <a:t>-neke domorodačke kulture</a:t>
            </a:r>
          </a:p>
          <a:p>
            <a:r>
              <a:rPr lang="hr-HR" b="1" dirty="0" smtClean="0"/>
              <a:t>Taijin kyofusho</a:t>
            </a:r>
            <a:r>
              <a:rPr lang="hr-HR" dirty="0" smtClean="0"/>
              <a:t>-Japan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r-HR" dirty="0" smtClean="0"/>
              <a:t>Marija Matijašević 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Tihana Metić 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Melinda Andrić 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hr-HR" sz="3600" b="1" dirty="0">
              <a:latin typeface="+mj-lt"/>
            </a:endParaRPr>
          </a:p>
        </p:txBody>
      </p:sp>
      <p:pic>
        <p:nvPicPr>
          <p:cNvPr id="10242" name="Picture 2" descr="C:\Users\Melinda\Desktop\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3994972" cy="2333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smatramo normalnim ponšanjem?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Normalno ponašanje i doživljavanje jest ono koje je uobičajeno u većine ljudi.</a:t>
            </a:r>
          </a:p>
          <a:p>
            <a:r>
              <a:rPr lang="hr-HR" dirty="0" smtClean="0"/>
              <a:t>Svako ponašanje koje odudara od uobičajenog smatra se nenormalnim.</a:t>
            </a:r>
          </a:p>
          <a:p>
            <a:r>
              <a:rPr lang="hr-HR" dirty="0" smtClean="0"/>
              <a:t>Primjer čovjek koji razgovara s Bogom,muškarac koji se oblači u žensku odjeću...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Dans se psihikči poremećaji uglavnom određuju prema tzv. medicinskom modelu.</a:t>
            </a:r>
            <a:endParaRPr lang="en-US" dirty="0"/>
          </a:p>
        </p:txBody>
      </p:sp>
      <p:pic>
        <p:nvPicPr>
          <p:cNvPr id="1026" name="Picture 2" descr="C:\Users\Melinda\Desktop\n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96952"/>
            <a:ext cx="2448272" cy="3632451"/>
          </a:xfrm>
          <a:prstGeom prst="round2DiagRect">
            <a:avLst>
              <a:gd name="adj1" fmla="val 16667"/>
              <a:gd name="adj2" fmla="val 93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psihički poremećaj?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Psihički poremećaj može se definirati kao stanje u kojem ponašanje i doživljavanje osobe nije uobičajeno niti prilagođeno i predstavlja smetnju te nije opravdano situacijom u kojoj se nalazi.</a:t>
            </a:r>
            <a:endParaRPr lang="en-US" dirty="0"/>
          </a:p>
        </p:txBody>
      </p:sp>
      <p:pic>
        <p:nvPicPr>
          <p:cNvPr id="2050" name="Picture 2" descr="C:\Users\Melinda\Desktop\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886844" cy="2882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Faktor nasljeđa</a:t>
            </a:r>
          </a:p>
          <a:p>
            <a:r>
              <a:rPr lang="hr-HR" dirty="0" smtClean="0"/>
              <a:t>Faktor sredine</a:t>
            </a:r>
          </a:p>
          <a:p>
            <a:r>
              <a:rPr lang="hr-HR" dirty="0" smtClean="0"/>
              <a:t>Psihičke traume</a:t>
            </a:r>
          </a:p>
          <a:p>
            <a:r>
              <a:rPr lang="hr-HR" dirty="0" smtClean="0"/>
              <a:t>Fizičke traume</a:t>
            </a:r>
            <a:endParaRPr lang="en-US" dirty="0"/>
          </a:p>
        </p:txBody>
      </p:sp>
      <p:pic>
        <p:nvPicPr>
          <p:cNvPr id="3074" name="Picture 2" descr="C:\Users\Melinda\Desktop\kriv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3810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Melinda\Desktop\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2664"/>
            <a:ext cx="4788024" cy="2389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Poremećaji nekad i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Nekada-”lakši” i “teži” poremećaji   </a:t>
            </a:r>
          </a:p>
          <a:p>
            <a:r>
              <a:rPr lang="hr-HR" dirty="0" smtClean="0"/>
              <a:t>Danas-razvrstani po skupinama</a:t>
            </a:r>
          </a:p>
          <a:p>
            <a:pPr>
              <a:buNone/>
            </a:pPr>
            <a:r>
              <a:rPr lang="hr-HR" dirty="0" smtClean="0"/>
              <a:t>              -</a:t>
            </a:r>
            <a:r>
              <a:rPr lang="hr-HR" b="1" dirty="0" smtClean="0"/>
              <a:t>DSM-IV</a:t>
            </a:r>
            <a:r>
              <a:rPr lang="hr-HR" dirty="0" smtClean="0"/>
              <a:t>(priručnik psihičkih poremećaja)</a:t>
            </a:r>
            <a:endParaRPr lang="en-US" b="1" dirty="0"/>
          </a:p>
        </p:txBody>
      </p:sp>
      <p:pic>
        <p:nvPicPr>
          <p:cNvPr id="4098" name="Picture 2" descr="C:\Users\Melinda\Desktop\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89040"/>
            <a:ext cx="5007496" cy="290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Dimenzije DSM-IV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Os I</a:t>
            </a:r>
            <a:r>
              <a:rPr lang="hr-HR" dirty="0" smtClean="0"/>
              <a:t>-</a:t>
            </a:r>
            <a:r>
              <a:rPr lang="hr-HR" sz="2400" dirty="0" smtClean="0"/>
              <a:t>svi poremećaji osim poremećaja ličnosti i mentalne retardacije</a:t>
            </a:r>
          </a:p>
          <a:p>
            <a:r>
              <a:rPr lang="hr-HR" b="1" dirty="0" smtClean="0"/>
              <a:t>Os II</a:t>
            </a:r>
            <a:r>
              <a:rPr lang="hr-HR" dirty="0" smtClean="0"/>
              <a:t>-</a:t>
            </a:r>
            <a:r>
              <a:rPr lang="hr-HR" sz="2400" dirty="0" smtClean="0"/>
              <a:t>razvojni poremećaji i poremećaji ličnosti</a:t>
            </a:r>
          </a:p>
          <a:p>
            <a:r>
              <a:rPr lang="hr-HR" b="1" dirty="0" smtClean="0"/>
              <a:t>Os III</a:t>
            </a:r>
            <a:r>
              <a:rPr lang="hr-HR" dirty="0" smtClean="0"/>
              <a:t>-</a:t>
            </a:r>
            <a:r>
              <a:rPr lang="hr-HR" sz="2400" dirty="0" smtClean="0"/>
              <a:t>bilo koje medicinsko stanje uz pretpostavku da je važno za određeni psihički poremećaj</a:t>
            </a:r>
          </a:p>
          <a:p>
            <a:r>
              <a:rPr lang="hr-HR" b="1" dirty="0" smtClean="0"/>
              <a:t>Os IV</a:t>
            </a:r>
            <a:r>
              <a:rPr lang="hr-HR" dirty="0" smtClean="0"/>
              <a:t>-</a:t>
            </a:r>
            <a:r>
              <a:rPr lang="hr-HR" sz="2400" dirty="0" smtClean="0"/>
              <a:t>psihosocijlni i okolinski faktori koje osoba doživljava stresnim situacijama</a:t>
            </a:r>
          </a:p>
          <a:p>
            <a:r>
              <a:rPr lang="hr-HR" b="1" dirty="0" smtClean="0"/>
              <a:t>Os V</a:t>
            </a:r>
            <a:r>
              <a:rPr lang="hr-HR" dirty="0" smtClean="0"/>
              <a:t>-</a:t>
            </a:r>
            <a:r>
              <a:rPr lang="hr-HR" sz="2400" dirty="0" smtClean="0"/>
              <a:t>trenutačna razina općeg funkcioniranja osobe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Poremećaji 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predstavljaju bolest u medicinskom smislu već </a:t>
            </a:r>
            <a:r>
              <a:rPr lang="en-US" dirty="0" err="1" smtClean="0"/>
              <a:t>neprilago</a:t>
            </a:r>
            <a:r>
              <a:rPr lang="hr-HR" dirty="0" smtClean="0"/>
              <a:t>đ</a:t>
            </a:r>
            <a:r>
              <a:rPr lang="en-US" dirty="0" smtClean="0"/>
              <a:t>enost </a:t>
            </a:r>
            <a:r>
              <a:rPr lang="en-US" dirty="0" err="1" smtClean="0"/>
              <a:t>svakodnevno</a:t>
            </a:r>
            <a:r>
              <a:rPr lang="hr-HR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hr-HR" dirty="0" smtClean="0"/>
              <a:t>u.</a:t>
            </a:r>
          </a:p>
          <a:p>
            <a:r>
              <a:rPr lang="hr-HR" dirty="0" smtClean="0"/>
              <a:t>Javljaju se u kasnom djetinjstvu i adolescenciji i nastavljaju se u odraslom dobu.</a:t>
            </a:r>
          </a:p>
          <a:p>
            <a:r>
              <a:rPr lang="hr-HR" dirty="0" smtClean="0"/>
              <a:t>Da bi se dijagnosticirao poremećaj ličnosti obilježja moraju postojati najmanje odinu dana.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Klasifikacija poremećaja ličnnosti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Paranoidni poremećaj ličnosti</a:t>
            </a:r>
          </a:p>
          <a:p>
            <a:r>
              <a:rPr lang="hr-HR" dirty="0" smtClean="0"/>
              <a:t>Shizoidni poremećaj ličnosti</a:t>
            </a:r>
          </a:p>
          <a:p>
            <a:r>
              <a:rPr lang="hr-HR" dirty="0" smtClean="0"/>
              <a:t>Shizotipni poremećaj ličnosti</a:t>
            </a:r>
          </a:p>
          <a:p>
            <a:r>
              <a:rPr lang="hr-HR" dirty="0" smtClean="0"/>
              <a:t>Granični poremećaj ličnosti</a:t>
            </a:r>
          </a:p>
          <a:p>
            <a:r>
              <a:rPr lang="hr-HR" dirty="0" smtClean="0"/>
              <a:t>Narcisoidni poremećaj ličnosti</a:t>
            </a:r>
          </a:p>
        </p:txBody>
      </p:sp>
      <p:pic>
        <p:nvPicPr>
          <p:cNvPr id="6146" name="Picture 2" descr="C:\Users\Melinda\Desktop\licnost-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3088685" cy="208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165</TotalTime>
  <Words>295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PSIHIČKI POREMEĆAJI ODRASLIH</vt:lpstr>
      <vt:lpstr>Što smatramo normalnim ponšanjem?</vt:lpstr>
      <vt:lpstr>Slide 3</vt:lpstr>
      <vt:lpstr>Što je psihički poremećaj?</vt:lpstr>
      <vt:lpstr>Uzroci</vt:lpstr>
      <vt:lpstr>Poremećaji nekad i danas</vt:lpstr>
      <vt:lpstr>Dimenzije DSM-IV</vt:lpstr>
      <vt:lpstr>Poremećaji ličnosti</vt:lpstr>
      <vt:lpstr>Klasifikacija poremećaja ličnnosti</vt:lpstr>
      <vt:lpstr>Slide 10</vt:lpstr>
      <vt:lpstr>Liječenje psihičkih poremećaja</vt:lpstr>
      <vt:lpstr>Medicinska terapija</vt:lpstr>
      <vt:lpstr>Psihoterpija</vt:lpstr>
      <vt:lpstr>Psihičke bolesti u različitim kulturama</vt:lpstr>
      <vt:lpstr>Marija Matijašević  Tihana Metić  Melinda Andrić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PSIHIČKI POREMEĆAJI ODRASLIH</dc:title>
  <dc:creator>Andrej</dc:creator>
  <cp:lastModifiedBy>Tamara</cp:lastModifiedBy>
  <cp:revision>21</cp:revision>
  <dcterms:created xsi:type="dcterms:W3CDTF">2015-04-13T16:19:21Z</dcterms:created>
  <dcterms:modified xsi:type="dcterms:W3CDTF">2015-08-14T12:45:38Z</dcterms:modified>
</cp:coreProperties>
</file>