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2" r:id="rId3"/>
    <p:sldId id="290" r:id="rId4"/>
    <p:sldId id="318" r:id="rId5"/>
    <p:sldId id="311" r:id="rId6"/>
    <p:sldId id="292" r:id="rId7"/>
    <p:sldId id="314" r:id="rId8"/>
    <p:sldId id="317" r:id="rId9"/>
    <p:sldId id="291" r:id="rId10"/>
    <p:sldId id="315" r:id="rId11"/>
    <p:sldId id="323" r:id="rId12"/>
    <p:sldId id="324" r:id="rId13"/>
    <p:sldId id="319" r:id="rId14"/>
    <p:sldId id="322" r:id="rId15"/>
    <p:sldId id="339" r:id="rId16"/>
    <p:sldId id="325" r:id="rId17"/>
    <p:sldId id="333" r:id="rId18"/>
    <p:sldId id="335" r:id="rId19"/>
    <p:sldId id="336" r:id="rId20"/>
    <p:sldId id="337" r:id="rId21"/>
    <p:sldId id="338" r:id="rId22"/>
    <p:sldId id="31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B81D2B-E27F-47D5-A44B-123C76AD0775}">
          <p14:sldIdLst>
            <p14:sldId id="256"/>
            <p14:sldId id="332"/>
          </p14:sldIdLst>
        </p14:section>
        <p14:section name="Untitled Section" id="{A243F8CB-0473-4D11-82E1-2A08779B1734}">
          <p14:sldIdLst>
            <p14:sldId id="290"/>
            <p14:sldId id="318"/>
            <p14:sldId id="311"/>
            <p14:sldId id="292"/>
            <p14:sldId id="314"/>
            <p14:sldId id="317"/>
            <p14:sldId id="291"/>
            <p14:sldId id="315"/>
            <p14:sldId id="323"/>
            <p14:sldId id="324"/>
            <p14:sldId id="319"/>
            <p14:sldId id="322"/>
            <p14:sldId id="339"/>
            <p14:sldId id="325"/>
            <p14:sldId id="333"/>
            <p14:sldId id="335"/>
            <p14:sldId id="336"/>
            <p14:sldId id="337"/>
            <p14:sldId id="338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4FD9-5B87-4E98-A3E8-40896FACDBC8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8704-2B1F-4660-A306-0B38B5D2B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8704-2B1F-4660-A306-0B38B5D2B02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2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8704-2B1F-4660-A306-0B38B5D2B02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5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8704-2B1F-4660-A306-0B38B5D2B02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5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2920-64AA-4364-9A2F-697ABC5E22E2}" type="datetimeFigureOut">
              <a:rPr lang="es-ES" smtClean="0"/>
              <a:pPr/>
              <a:t>09/11/2015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01C3-28E1-4A96-B328-8EF90C33000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15616" y="764704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Training </a:t>
            </a:r>
          </a:p>
          <a:p>
            <a:pPr algn="ctr"/>
            <a:r>
              <a:rPr lang="pl-PL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Welcome </a:t>
            </a:r>
          </a:p>
          <a:p>
            <a:pPr algn="ctr"/>
            <a:r>
              <a:rPr lang="pl-PL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Presentation </a:t>
            </a:r>
          </a:p>
        </p:txBody>
      </p:sp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941168"/>
            <a:ext cx="3005668" cy="129844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2466975" cy="1847850"/>
          </a:xfrm>
          <a:prstGeom prst="rect">
            <a:avLst/>
          </a:prstGeom>
        </p:spPr>
      </p:pic>
      <p:pic>
        <p:nvPicPr>
          <p:cNvPr id="11" name="10 Imagen" descr="1396025_347229468753795_10003602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358" y="4869160"/>
            <a:ext cx="424468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What else will I need? </a:t>
            </a: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70615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/>
              <a:t> </a:t>
            </a:r>
            <a:r>
              <a:rPr lang="pl-PL" dirty="0"/>
              <a:t>LAPTOP</a:t>
            </a:r>
            <a:endParaRPr lang="en-GB" dirty="0"/>
          </a:p>
          <a:p>
            <a:endParaRPr lang="pl-PL" dirty="0" smtClean="0"/>
          </a:p>
          <a:p>
            <a:r>
              <a:rPr lang="en-GB" dirty="0" smtClean="0"/>
              <a:t>As </a:t>
            </a:r>
            <a:r>
              <a:rPr lang="en-GB" dirty="0"/>
              <a:t>all of our accommodation has Internet access, a good idea might be to bring  a laptop.</a:t>
            </a:r>
          </a:p>
          <a:p>
            <a:pPr lvl="0"/>
            <a:endParaRPr lang="pl-PL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 smtClean="0"/>
              <a:t>ADAPTORS</a:t>
            </a:r>
          </a:p>
          <a:p>
            <a:pPr lvl="0"/>
            <a:endParaRPr lang="en-GB" dirty="0"/>
          </a:p>
          <a:p>
            <a:r>
              <a:rPr lang="en-GB" dirty="0"/>
              <a:t>The UK &amp; Irish trainees can’t forget to bring adaptors with them for their plugs</a:t>
            </a:r>
            <a:r>
              <a:rPr lang="en-GB" dirty="0" smtClean="0"/>
              <a:t>.</a:t>
            </a:r>
            <a:endParaRPr lang="pl-PL" dirty="0" smtClean="0"/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MOTIVATION </a:t>
            </a:r>
          </a:p>
          <a:p>
            <a:endParaRPr lang="pl-PL" dirty="0"/>
          </a:p>
          <a:p>
            <a:r>
              <a:rPr lang="pl-PL" dirty="0" smtClean="0"/>
              <a:t>It is very important that you bring with you  a lot of motivation and wilingness to cooperate and take the most of out this work experience. It is a once in a lifetime opportunity. 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57" y="3933056"/>
            <a:ext cx="2619375" cy="1743075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Healthcare in Spain </a:t>
            </a: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1" y="2170615"/>
            <a:ext cx="4680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Nationals of EU countries can </a:t>
            </a:r>
            <a:r>
              <a:rPr lang="en-GB" sz="2400" dirty="0" smtClean="0"/>
              <a:t>get</a:t>
            </a:r>
            <a:r>
              <a:rPr lang="pl-PL" sz="2400" dirty="0" smtClean="0"/>
              <a:t> </a:t>
            </a:r>
            <a:r>
              <a:rPr lang="en-GB" sz="2400" dirty="0" smtClean="0"/>
              <a:t>free </a:t>
            </a:r>
            <a:r>
              <a:rPr lang="en-GB" sz="2400" dirty="0"/>
              <a:t>medical treatment in Spain </a:t>
            </a:r>
            <a:r>
              <a:rPr lang="en-GB" sz="2400" dirty="0" smtClean="0"/>
              <a:t>on</a:t>
            </a:r>
            <a:r>
              <a:rPr lang="pl-PL" sz="2400" dirty="0" smtClean="0"/>
              <a:t> </a:t>
            </a:r>
            <a:r>
              <a:rPr lang="en-GB" sz="2400" dirty="0" smtClean="0"/>
              <a:t>production </a:t>
            </a:r>
            <a:r>
              <a:rPr lang="en-GB" sz="2400" dirty="0"/>
              <a:t>of European </a:t>
            </a:r>
            <a:r>
              <a:rPr lang="en-GB" sz="2400" dirty="0" smtClean="0"/>
              <a:t>Health</a:t>
            </a:r>
            <a:r>
              <a:rPr lang="pl-PL" sz="2400" dirty="0" smtClean="0"/>
              <a:t> </a:t>
            </a:r>
            <a:r>
              <a:rPr lang="en-GB" sz="2400" dirty="0" smtClean="0"/>
              <a:t>Insurance Card</a:t>
            </a:r>
            <a:r>
              <a:rPr lang="pl-PL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Please do not forget to bring it with you. Otherwise we will have to wait much longer for the doctor to receive you.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00" y="4365104"/>
            <a:ext cx="3121895" cy="2016224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Money &amp; Banks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1" y="2170615"/>
            <a:ext cx="5400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There is a wide array of banks in Ubeda. To name a </a:t>
            </a:r>
            <a:r>
              <a:rPr lang="pl-PL" sz="2200" dirty="0" smtClean="0"/>
              <a:t>few: Unicaja</a:t>
            </a:r>
            <a:r>
              <a:rPr lang="pl-PL" sz="2200" dirty="0"/>
              <a:t>, Caja Rural, Santander, Caja Granada, Caja Sur,</a:t>
            </a:r>
            <a:br>
              <a:rPr lang="pl-PL" sz="2200" dirty="0"/>
            </a:br>
            <a:r>
              <a:rPr lang="pl-PL" sz="2200" dirty="0"/>
              <a:t>La Caixa, Caja de Jaen,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You can withdraw money from any ATM. However,</a:t>
            </a:r>
            <a:r>
              <a:rPr lang="pl-PL" sz="2200" dirty="0" smtClean="0"/>
              <a:t> </a:t>
            </a:r>
            <a:r>
              <a:rPr lang="en-GB" sz="2200" dirty="0"/>
              <a:t>when using ATMs you need to check what the </a:t>
            </a:r>
            <a:r>
              <a:rPr lang="en-GB" sz="2200" dirty="0" smtClean="0"/>
              <a:t>charges</a:t>
            </a:r>
            <a:r>
              <a:rPr lang="pl-PL" sz="2200" dirty="0" smtClean="0"/>
              <a:t> </a:t>
            </a:r>
            <a:r>
              <a:rPr lang="en-GB" sz="2200" dirty="0" smtClean="0"/>
              <a:t>are </a:t>
            </a:r>
            <a:r>
              <a:rPr lang="en-GB" sz="2200" dirty="0"/>
              <a:t>as they vary between the systems.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76738"/>
            <a:ext cx="2466975" cy="1847850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Accommodation deposit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0257" y="189008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cs typeface="Candara"/>
              </a:rPr>
              <a:t>On the day of their arrival, the trainees </a:t>
            </a:r>
            <a:r>
              <a:rPr lang="en-CA" dirty="0" smtClean="0">
                <a:cs typeface="Candara"/>
              </a:rPr>
              <a:t>will</a:t>
            </a:r>
            <a:r>
              <a:rPr lang="pl-PL" dirty="0" smtClean="0"/>
              <a:t> </a:t>
            </a:r>
            <a:r>
              <a:rPr lang="en-CA" dirty="0" smtClean="0">
                <a:cs typeface="Candara"/>
              </a:rPr>
              <a:t>be </a:t>
            </a:r>
            <a:r>
              <a:rPr lang="en-CA" dirty="0">
                <a:cs typeface="Candara"/>
              </a:rPr>
              <a:t>asked for a </a:t>
            </a:r>
            <a:r>
              <a:rPr lang="pl-PL" b="1" dirty="0" smtClean="0">
                <a:cs typeface="Candara Bold"/>
              </a:rPr>
              <a:t>20 </a:t>
            </a:r>
            <a:r>
              <a:rPr lang="en-CA" b="1" dirty="0" smtClean="0">
                <a:cs typeface="Candara Bold"/>
              </a:rPr>
              <a:t>Euro</a:t>
            </a:r>
            <a:r>
              <a:rPr lang="en-CA" dirty="0" smtClean="0">
                <a:cs typeface="Candara"/>
              </a:rPr>
              <a:t> </a:t>
            </a:r>
            <a:r>
              <a:rPr lang="en-CA" dirty="0">
                <a:cs typeface="Candara"/>
              </a:rPr>
              <a:t>deposit </a:t>
            </a:r>
            <a:r>
              <a:rPr lang="pl-PL" dirty="0" smtClean="0">
                <a:cs typeface="Candara"/>
              </a:rPr>
              <a:t>to cover small damages.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cs typeface="Candara"/>
              </a:rPr>
              <a:t> In case there were serious </a:t>
            </a:r>
            <a:r>
              <a:rPr lang="en-GB" dirty="0" smtClean="0"/>
              <a:t> damages</a:t>
            </a:r>
            <a:r>
              <a:rPr lang="pl-PL" dirty="0" smtClean="0"/>
              <a:t>, t</a:t>
            </a:r>
            <a:r>
              <a:rPr lang="en-GB" dirty="0" smtClean="0"/>
              <a:t>he trainee is obligated to pay for the purchase of a new piece of equipment</a:t>
            </a:r>
            <a:endParaRPr lang="pl-PL" dirty="0" smtClean="0">
              <a:cs typeface="Candara"/>
            </a:endParaRPr>
          </a:p>
          <a:p>
            <a:endParaRPr lang="pl-PL" dirty="0" smtClean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Candara"/>
              </a:rPr>
              <a:t>The </a:t>
            </a:r>
            <a:r>
              <a:rPr lang="en-GB" dirty="0">
                <a:cs typeface="Candara"/>
              </a:rPr>
              <a:t>deposit will be </a:t>
            </a:r>
            <a:r>
              <a:rPr lang="en-GB" dirty="0" smtClean="0">
                <a:cs typeface="Candara"/>
              </a:rPr>
              <a:t>returned</a:t>
            </a:r>
            <a:r>
              <a:rPr lang="pl-PL" dirty="0" smtClean="0">
                <a:cs typeface="Candara"/>
              </a:rPr>
              <a:t> </a:t>
            </a:r>
            <a:r>
              <a:rPr lang="en-GB" dirty="0" smtClean="0">
                <a:cs typeface="Candara"/>
              </a:rPr>
              <a:t>to the</a:t>
            </a:r>
            <a:r>
              <a:rPr lang="pl-PL" dirty="0" smtClean="0">
                <a:cs typeface="Candara"/>
              </a:rPr>
              <a:t> </a:t>
            </a:r>
            <a:r>
              <a:rPr lang="en-GB" dirty="0" smtClean="0">
                <a:cs typeface="Candara"/>
              </a:rPr>
              <a:t>participants</a:t>
            </a:r>
            <a:r>
              <a:rPr lang="pl-PL" dirty="0" smtClean="0">
                <a:cs typeface="Candara"/>
              </a:rPr>
              <a:t> in full</a:t>
            </a:r>
            <a:r>
              <a:rPr lang="en-GB" dirty="0" smtClean="0">
                <a:cs typeface="Candara"/>
              </a:rPr>
              <a:t> </a:t>
            </a:r>
            <a:r>
              <a:rPr lang="en-GB" dirty="0">
                <a:cs typeface="Candara"/>
              </a:rPr>
              <a:t>at the end of their stay </a:t>
            </a:r>
            <a:r>
              <a:rPr lang="en-GB" dirty="0" smtClean="0">
                <a:cs typeface="Candara"/>
              </a:rPr>
              <a:t>in</a:t>
            </a:r>
            <a:r>
              <a:rPr lang="pl-PL" dirty="0" smtClean="0">
                <a:cs typeface="Candara"/>
              </a:rPr>
              <a:t> Seville</a:t>
            </a:r>
            <a:r>
              <a:rPr lang="en-GB" dirty="0" smtClean="0">
                <a:cs typeface="Candara"/>
              </a:rPr>
              <a:t> </a:t>
            </a:r>
            <a:r>
              <a:rPr lang="en-GB" dirty="0">
                <a:cs typeface="Candara"/>
              </a:rPr>
              <a:t>only </a:t>
            </a:r>
            <a:r>
              <a:rPr lang="en-GB" dirty="0" smtClean="0">
                <a:cs typeface="Candara"/>
              </a:rPr>
              <a:t>if</a:t>
            </a:r>
            <a:r>
              <a:rPr lang="pl-PL" dirty="0" smtClean="0">
                <a:cs typeface="Candara"/>
              </a:rPr>
              <a:t>  during the final accomodation check no damages are noticed</a:t>
            </a:r>
            <a:endParaRPr lang="en-GB" dirty="0">
              <a:cs typeface="Candara"/>
            </a:endParaRPr>
          </a:p>
          <a:p>
            <a:endParaRPr lang="en-GB" dirty="0"/>
          </a:p>
        </p:txBody>
      </p:sp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" name="10 Imagen" descr="20 eu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916832"/>
            <a:ext cx="1692796" cy="1122397"/>
          </a:xfrm>
          <a:prstGeom prst="rect">
            <a:avLst/>
          </a:prstGeom>
        </p:spPr>
      </p:pic>
      <p:pic>
        <p:nvPicPr>
          <p:cNvPr id="12" name="11 Imagen" descr="Y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146176" cy="3089455"/>
          </a:xfrm>
          <a:prstGeom prst="rect">
            <a:avLst/>
          </a:prstGeom>
        </p:spPr>
      </p:pic>
      <p:pic>
        <p:nvPicPr>
          <p:cNvPr id="18" name="17 Imagen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0500" y="37998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Laundry 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5245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Laundry </a:t>
            </a:r>
            <a:r>
              <a:rPr lang="en-GB" sz="2400" dirty="0" smtClean="0"/>
              <a:t>cost: 2.5</a:t>
            </a:r>
            <a:r>
              <a:rPr lang="pl-PL" sz="2400" dirty="0" smtClean="0"/>
              <a:t> Euros</a:t>
            </a:r>
            <a:r>
              <a:rPr lang="en-GB" sz="2400" dirty="0" smtClean="0"/>
              <a:t> </a:t>
            </a:r>
            <a:r>
              <a:rPr lang="en-GB" sz="2400" dirty="0"/>
              <a:t>per one load</a:t>
            </a:r>
            <a:r>
              <a:rPr lang="en-GB" sz="2400" dirty="0" smtClean="0"/>
              <a:t>.</a:t>
            </a:r>
          </a:p>
          <a:p>
            <a:pPr marL="342900" indent="-342900"/>
            <a:r>
              <a:rPr lang="en-GB" sz="2400" dirty="0" smtClean="0"/>
              <a:t>	Students need to provide washing liquid.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83" y="3717032"/>
            <a:ext cx="2789644" cy="2687563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Bath &amp; Hand Towels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0256" y="1890080"/>
            <a:ext cx="46698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cs typeface="Candara"/>
            </a:endParaRPr>
          </a:p>
          <a:p>
            <a:r>
              <a:rPr lang="pl-PL" b="1" dirty="0" smtClean="0"/>
              <a:t>If the trainee decides to use </a:t>
            </a:r>
            <a:r>
              <a:rPr lang="en-GB" b="1" dirty="0" smtClean="0"/>
              <a:t>accommodation</a:t>
            </a:r>
            <a:r>
              <a:rPr lang="pl-PL" b="1" dirty="0" smtClean="0"/>
              <a:t> t</a:t>
            </a:r>
            <a:r>
              <a:rPr lang="es-ES" b="1" dirty="0" err="1" smtClean="0"/>
              <a:t>owels</a:t>
            </a:r>
            <a:r>
              <a:rPr lang="pl-PL" b="1" dirty="0" smtClean="0"/>
              <a:t>, he/ she needs to know that: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towels (one big and one small) can be rented at an additional cost  of </a:t>
            </a:r>
            <a:r>
              <a:rPr lang="es-ES" dirty="0" smtClean="0"/>
              <a:t>2,5 E per </a:t>
            </a:r>
            <a:r>
              <a:rPr lang="es-ES" dirty="0" err="1" smtClean="0"/>
              <a:t>each</a:t>
            </a:r>
            <a:r>
              <a:rPr lang="es-ES" dirty="0" smtClean="0"/>
              <a:t> set (</a:t>
            </a:r>
            <a:r>
              <a:rPr lang="es-ES" dirty="0" err="1" smtClean="0"/>
              <a:t>loundry</a:t>
            </a:r>
            <a:r>
              <a:rPr lang="es-ES" dirty="0" smtClean="0"/>
              <a:t> </a:t>
            </a:r>
            <a:r>
              <a:rPr lang="es-ES" dirty="0" err="1" smtClean="0"/>
              <a:t>fee</a:t>
            </a:r>
            <a:r>
              <a:rPr lang="es-ES" dirty="0" smtClean="0"/>
              <a:t>). Once </a:t>
            </a:r>
            <a:r>
              <a:rPr lang="es-ES" dirty="0" err="1" smtClean="0"/>
              <a:t>used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returned</a:t>
            </a:r>
            <a:r>
              <a:rPr lang="es-ES" dirty="0" smtClean="0"/>
              <a:t> 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accommodation</a:t>
            </a:r>
            <a:r>
              <a:rPr lang="es-ES" dirty="0" smtClean="0"/>
              <a:t> </a:t>
            </a:r>
            <a:r>
              <a:rPr lang="es-ES" dirty="0" err="1" smtClean="0"/>
              <a:t>staff</a:t>
            </a:r>
            <a:r>
              <a:rPr lang="es-ES" dirty="0" smtClean="0"/>
              <a:t> </a:t>
            </a:r>
            <a:r>
              <a:rPr lang="en-GB" dirty="0" smtClean="0"/>
              <a:t>in </a:t>
            </a:r>
            <a:r>
              <a:rPr lang="pl-PL" dirty="0" smtClean="0"/>
              <a:t>useable</a:t>
            </a:r>
            <a:r>
              <a:rPr lang="en-GB" dirty="0" smtClean="0"/>
              <a:t> condition</a:t>
            </a:r>
            <a:r>
              <a:rPr lang="pl-PL" dirty="0" smtClean="0"/>
              <a:t>. In other words, the towels can’t be </a:t>
            </a:r>
            <a:r>
              <a:rPr lang="en-GB" dirty="0" smtClean="0"/>
              <a:t>use</a:t>
            </a:r>
            <a:r>
              <a:rPr lang="pl-PL" dirty="0" smtClean="0"/>
              <a:t>d</a:t>
            </a:r>
            <a:r>
              <a:rPr lang="en-GB" dirty="0" smtClean="0"/>
              <a:t> for cleaning shoes, mascara; floor and any other objects which should not be dried with a towel.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preferred, participants can bring their own towels.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880320" cy="2880320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Entertainment 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170614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Apart from </a:t>
            </a:r>
            <a:r>
              <a:rPr lang="en-GB" sz="2400" dirty="0" smtClean="0"/>
              <a:t>numerous</a:t>
            </a:r>
            <a:r>
              <a:rPr lang="pl-PL" sz="2400" dirty="0" smtClean="0"/>
              <a:t> </a:t>
            </a:r>
            <a:r>
              <a:rPr lang="en-GB" sz="2400" dirty="0" smtClean="0"/>
              <a:t>bars</a:t>
            </a:r>
            <a:r>
              <a:rPr lang="en-GB" sz="2400" dirty="0"/>
              <a:t>, cafes </a:t>
            </a:r>
            <a:r>
              <a:rPr lang="en-GB" sz="2400" dirty="0" smtClean="0"/>
              <a:t>and</a:t>
            </a:r>
            <a:r>
              <a:rPr lang="pl-PL" sz="2400" dirty="0" smtClean="0"/>
              <a:t> </a:t>
            </a:r>
            <a:r>
              <a:rPr lang="en-CA" sz="2400" dirty="0" smtClean="0">
                <a:cs typeface="Candara"/>
              </a:rPr>
              <a:t>restaurants</a:t>
            </a:r>
            <a:r>
              <a:rPr lang="pl-PL" sz="2400" dirty="0" smtClean="0">
                <a:cs typeface="Candara"/>
              </a:rPr>
              <a:t>, Seville</a:t>
            </a:r>
            <a:r>
              <a:rPr lang="en-CA" sz="2400" dirty="0" smtClean="0">
                <a:cs typeface="Candara"/>
              </a:rPr>
              <a:t> has</a:t>
            </a:r>
            <a:r>
              <a:rPr lang="pl-PL" sz="2400" dirty="0" smtClean="0"/>
              <a:t> </a:t>
            </a:r>
            <a:r>
              <a:rPr lang="en-CA" sz="2400" dirty="0" smtClean="0">
                <a:cs typeface="Candara"/>
              </a:rPr>
              <a:t>lots </a:t>
            </a:r>
            <a:r>
              <a:rPr lang="en-CA" sz="2400" dirty="0">
                <a:cs typeface="Candara"/>
              </a:rPr>
              <a:t>to offer in terms </a:t>
            </a:r>
            <a:r>
              <a:rPr lang="en-CA" sz="2400" dirty="0" smtClean="0">
                <a:cs typeface="Candara"/>
              </a:rPr>
              <a:t>of</a:t>
            </a:r>
            <a:r>
              <a:rPr lang="pl-PL" sz="2400" dirty="0" smtClean="0">
                <a:cs typeface="Candara"/>
              </a:rPr>
              <a:t> entertainment facilities </a:t>
            </a:r>
            <a:r>
              <a:rPr lang="en-CA" sz="2400" dirty="0" smtClean="0">
                <a:cs typeface="Candara"/>
              </a:rPr>
              <a:t>such </a:t>
            </a:r>
            <a:r>
              <a:rPr lang="en-CA" sz="2400" dirty="0">
                <a:cs typeface="Candara"/>
              </a:rPr>
              <a:t>as cinema, </a:t>
            </a:r>
            <a:r>
              <a:rPr lang="en-CA" sz="2400" dirty="0" smtClean="0">
                <a:cs typeface="Candara"/>
              </a:rPr>
              <a:t>bowling</a:t>
            </a:r>
            <a:r>
              <a:rPr lang="pl-PL" sz="2400" dirty="0" smtClean="0"/>
              <a:t>, </a:t>
            </a:r>
            <a:r>
              <a:rPr lang="pl-PL" sz="2400" dirty="0"/>
              <a:t> </a:t>
            </a:r>
            <a:r>
              <a:rPr lang="en-CA" sz="2400" dirty="0" smtClean="0">
                <a:cs typeface="Candara"/>
              </a:rPr>
              <a:t>sports </a:t>
            </a:r>
            <a:r>
              <a:rPr lang="en-CA" sz="2400" dirty="0">
                <a:cs typeface="Candara"/>
              </a:rPr>
              <a:t>centre, </a:t>
            </a:r>
            <a:r>
              <a:rPr lang="en-CA" sz="2400" dirty="0" smtClean="0">
                <a:cs typeface="Candara"/>
              </a:rPr>
              <a:t>skating</a:t>
            </a:r>
            <a:r>
              <a:rPr lang="pl-PL" sz="2400" dirty="0" smtClean="0"/>
              <a:t>, </a:t>
            </a:r>
            <a:r>
              <a:rPr lang="pl-PL" sz="2400" dirty="0"/>
              <a:t> </a:t>
            </a:r>
            <a:r>
              <a:rPr lang="pl-PL" sz="2400" dirty="0" smtClean="0"/>
              <a:t>open air swimming pool, festivals, etc.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432">
            <a:off x="4037769" y="4417154"/>
            <a:ext cx="4454271" cy="1612136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026067" y="40655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Post Office  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69661"/>
            <a:ext cx="5256584" cy="618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Opening times: </a:t>
            </a:r>
          </a:p>
          <a:p>
            <a:endParaRPr lang="pl-PL" dirty="0"/>
          </a:p>
          <a:p>
            <a:r>
              <a:rPr lang="en-GB" dirty="0"/>
              <a:t>Monday - Friday: </a:t>
            </a:r>
            <a:r>
              <a:rPr lang="en-GB" dirty="0" smtClean="0"/>
              <a:t>8:30-</a:t>
            </a:r>
            <a:r>
              <a:rPr lang="pl-PL" dirty="0" smtClean="0"/>
              <a:t>20</a:t>
            </a:r>
            <a:r>
              <a:rPr lang="en-GB" dirty="0" smtClean="0"/>
              <a:t>:30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Saturdays:  9:30-13:00</a:t>
            </a:r>
            <a:br>
              <a:rPr lang="en-GB" dirty="0"/>
            </a:br>
            <a:r>
              <a:rPr lang="en-GB" dirty="0"/>
              <a:t>Sundays: </a:t>
            </a:r>
            <a:r>
              <a:rPr lang="en-GB" dirty="0" smtClean="0"/>
              <a:t>closed</a:t>
            </a:r>
            <a:endParaRPr lang="pl-PL" dirty="0" smtClean="0"/>
          </a:p>
          <a:p>
            <a:endParaRPr lang="en-GB" dirty="0"/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Please </a:t>
            </a:r>
            <a:r>
              <a:rPr lang="en-GB" dirty="0"/>
              <a:t>note if you want to send a postcard or </a:t>
            </a:r>
            <a:r>
              <a:rPr lang="en-GB" dirty="0" smtClean="0"/>
              <a:t>a</a:t>
            </a:r>
            <a:r>
              <a:rPr lang="pl-PL" dirty="0" smtClean="0"/>
              <a:t> </a:t>
            </a:r>
            <a:r>
              <a:rPr lang="en-GB" dirty="0" smtClean="0"/>
              <a:t>letter </a:t>
            </a:r>
            <a:r>
              <a:rPr lang="en-GB" dirty="0"/>
              <a:t>you can easily buy a stamp at any kiosk. </a:t>
            </a:r>
            <a:endParaRPr lang="pl-PL" dirty="0" smtClean="0"/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</a:t>
            </a:r>
            <a:r>
              <a:rPr lang="pl-PL" dirty="0"/>
              <a:t> </a:t>
            </a:r>
            <a:r>
              <a:rPr lang="en-CA" sz="1802" dirty="0" smtClean="0">
                <a:cs typeface="Candara"/>
              </a:rPr>
              <a:t>European Union </a:t>
            </a:r>
            <a:r>
              <a:rPr lang="en-CA" sz="1802" dirty="0" err="1" smtClean="0">
                <a:cs typeface="Candara"/>
              </a:rPr>
              <a:t>st</a:t>
            </a:r>
            <a:r>
              <a:rPr lang="pl-PL" sz="1802" dirty="0" smtClean="0">
                <a:cs typeface="Candara"/>
              </a:rPr>
              <a:t>am</a:t>
            </a:r>
            <a:r>
              <a:rPr lang="en-CA" sz="1802" dirty="0" smtClean="0">
                <a:cs typeface="Candara"/>
              </a:rPr>
              <a:t>p costs 70 cents.</a:t>
            </a:r>
            <a:r>
              <a:rPr lang="en-GB" sz="1802" dirty="0">
                <a:cs typeface="Candara"/>
              </a:rPr>
              <a:t> </a:t>
            </a:r>
            <a:endParaRPr lang="pl-PL" sz="1802" dirty="0" smtClean="0"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2" dirty="0"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2" dirty="0" smtClean="0">
                <a:cs typeface="Candara"/>
              </a:rPr>
              <a:t>Post </a:t>
            </a:r>
            <a:r>
              <a:rPr lang="en-GB" sz="1802" dirty="0">
                <a:cs typeface="Candara"/>
              </a:rPr>
              <a:t>boxes can be found in many places around</a:t>
            </a:r>
            <a:br>
              <a:rPr lang="en-GB" sz="1802" dirty="0">
                <a:cs typeface="Candara"/>
              </a:rPr>
            </a:br>
            <a:r>
              <a:rPr lang="pl-PL" sz="1802" dirty="0" smtClean="0">
                <a:cs typeface="Candara"/>
              </a:rPr>
              <a:t>Seville</a:t>
            </a:r>
            <a:r>
              <a:rPr lang="en-GB" sz="1802" dirty="0" smtClean="0">
                <a:cs typeface="Candara"/>
              </a:rPr>
              <a:t> </a:t>
            </a:r>
            <a:r>
              <a:rPr lang="en-GB" sz="1802" dirty="0">
                <a:cs typeface="Candara"/>
              </a:rPr>
              <a:t>so it is not always necessary to go the post</a:t>
            </a:r>
            <a:br>
              <a:rPr lang="en-GB" sz="1802" dirty="0">
                <a:cs typeface="Candara"/>
              </a:rPr>
            </a:br>
            <a:r>
              <a:rPr lang="en-GB" sz="1802" dirty="0">
                <a:cs typeface="Candara"/>
              </a:rPr>
              <a:t>office, unless you want to send a parcel or a</a:t>
            </a:r>
            <a:br>
              <a:rPr lang="en-GB" sz="1802" dirty="0">
                <a:cs typeface="Candara"/>
              </a:rPr>
            </a:br>
            <a:r>
              <a:rPr lang="en-GB" sz="1802" dirty="0">
                <a:cs typeface="Candara"/>
              </a:rPr>
              <a:t>certified letter.</a:t>
            </a:r>
            <a:endParaRPr lang="en-CA" sz="1802" dirty="0" smtClean="0">
              <a:cs typeface="Candara"/>
            </a:endParaRP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0" y="3284984"/>
            <a:ext cx="2768640" cy="3203252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68435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 smtClean="0">
                <a:latin typeface="Cambria" panose="02040503050406030204" pitchFamily="18" charset="0"/>
                <a:cs typeface="Candara"/>
              </a:rPr>
              <a:t>Seville</a:t>
            </a:r>
            <a:r>
              <a:rPr lang="en-CA" sz="4400" dirty="0" smtClean="0">
                <a:latin typeface="Cambria" panose="02040503050406030204" pitchFamily="18" charset="0"/>
                <a:cs typeface="Candara"/>
              </a:rPr>
              <a:t> </a:t>
            </a:r>
            <a:r>
              <a:rPr lang="en-CA" sz="4400" dirty="0">
                <a:latin typeface="Cambria" panose="02040503050406030204" pitchFamily="18" charset="0"/>
                <a:cs typeface="Candara"/>
              </a:rPr>
              <a:t>Old Town</a:t>
            </a:r>
          </a:p>
          <a:p>
            <a:pPr algn="just"/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3506"/>
            <a:ext cx="4117710" cy="435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5111552" y="2358172"/>
            <a:ext cx="4032448" cy="42620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err="1" smtClean="0">
                <a:latin typeface="+mj-lt"/>
                <a:cs typeface="Arial" pitchFamily="34" charset="0"/>
              </a:rPr>
              <a:t>Seville</a:t>
            </a:r>
            <a:r>
              <a:rPr lang="es-ES" sz="1800" dirty="0" smtClean="0">
                <a:latin typeface="+mj-lt"/>
                <a:cs typeface="Arial" pitchFamily="34" charset="0"/>
              </a:rPr>
              <a:t> </a:t>
            </a:r>
            <a:r>
              <a:rPr lang="es-ES" sz="1800" dirty="0" err="1" smtClean="0">
                <a:latin typeface="+mj-lt"/>
                <a:cs typeface="Arial" pitchFamily="34" charset="0"/>
              </a:rPr>
              <a:t>monumets</a:t>
            </a:r>
            <a:r>
              <a:rPr lang="es-ES" sz="1800" dirty="0" smtClean="0">
                <a:latin typeface="+mj-lt"/>
                <a:cs typeface="Arial" pitchFamily="34" charset="0"/>
              </a:rPr>
              <a:t> </a:t>
            </a:r>
            <a:r>
              <a:rPr lang="es-ES" sz="1800" dirty="0" err="1" smtClean="0">
                <a:latin typeface="+mj-lt"/>
                <a:cs typeface="Arial" pitchFamily="34" charset="0"/>
              </a:rPr>
              <a:t>that</a:t>
            </a:r>
            <a:r>
              <a:rPr lang="es-ES" sz="1800" dirty="0" smtClean="0">
                <a:latin typeface="+mj-lt"/>
                <a:cs typeface="Arial" pitchFamily="34" charset="0"/>
              </a:rPr>
              <a:t> </a:t>
            </a:r>
            <a:r>
              <a:rPr lang="es-ES" sz="1800" dirty="0" err="1" smtClean="0">
                <a:latin typeface="+mj-lt"/>
                <a:cs typeface="Arial" pitchFamily="34" charset="0"/>
              </a:rPr>
              <a:t>you</a:t>
            </a:r>
            <a:r>
              <a:rPr lang="es-ES" sz="1800" dirty="0" smtClean="0">
                <a:latin typeface="+mj-lt"/>
                <a:cs typeface="Arial" pitchFamily="34" charset="0"/>
              </a:rPr>
              <a:t> </a:t>
            </a:r>
            <a:r>
              <a:rPr lang="es-ES" sz="1800" dirty="0" err="1" smtClean="0">
                <a:latin typeface="+mj-lt"/>
                <a:cs typeface="Arial" pitchFamily="34" charset="0"/>
              </a:rPr>
              <a:t>cannot</a:t>
            </a:r>
            <a:r>
              <a:rPr lang="es-ES" sz="1800" dirty="0" smtClean="0">
                <a:latin typeface="+mj-lt"/>
                <a:cs typeface="Arial" pitchFamily="34" charset="0"/>
              </a:rPr>
              <a:t> miss!</a:t>
            </a:r>
            <a:endParaRPr lang="pl-PL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800" dirty="0" err="1" smtClean="0">
                <a:latin typeface="+mj-lt"/>
                <a:cs typeface="Arial" pitchFamily="34" charset="0"/>
              </a:rPr>
              <a:t>Giralda</a:t>
            </a:r>
            <a:r>
              <a:rPr lang="en-GB" sz="1800" dirty="0" smtClean="0">
                <a:latin typeface="+mj-lt"/>
                <a:cs typeface="Arial" pitchFamily="34" charset="0"/>
              </a:rPr>
              <a:t> tower</a:t>
            </a:r>
            <a:endParaRPr lang="pl-PL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smtClean="0">
                <a:latin typeface="+mj-lt"/>
                <a:cs typeface="Arial" pitchFamily="34" charset="0"/>
              </a:rPr>
              <a:t>Alcázar </a:t>
            </a:r>
            <a:r>
              <a:rPr lang="pl-PL" sz="1800" dirty="0" err="1">
                <a:latin typeface="+mj-lt"/>
                <a:cs typeface="Arial" pitchFamily="34" charset="0"/>
              </a:rPr>
              <a:t>P</a:t>
            </a:r>
            <a:r>
              <a:rPr lang="es-ES" sz="1800" dirty="0" err="1" smtClean="0">
                <a:latin typeface="+mj-lt"/>
                <a:cs typeface="Arial" pitchFamily="34" charset="0"/>
              </a:rPr>
              <a:t>alace</a:t>
            </a:r>
            <a:r>
              <a:rPr lang="es-ES" sz="1800" dirty="0" smtClean="0">
                <a:latin typeface="+mj-lt"/>
                <a:cs typeface="Arial" pitchFamily="34" charset="0"/>
              </a:rPr>
              <a:t> - Los Reales Alcázares</a:t>
            </a:r>
            <a:endParaRPr lang="pl-PL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800" dirty="0" smtClean="0">
                <a:latin typeface="+mj-lt"/>
                <a:cs typeface="Arial" pitchFamily="34" charset="0"/>
              </a:rPr>
              <a:t>The Seville Cathedral</a:t>
            </a:r>
            <a:endParaRPr lang="pl-PL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800" dirty="0" smtClean="0">
                <a:latin typeface="+mj-lt"/>
                <a:cs typeface="Arial" pitchFamily="34" charset="0"/>
              </a:rPr>
              <a:t>The Gold Tower - La </a:t>
            </a:r>
            <a:r>
              <a:rPr lang="pl-PL" sz="1800" dirty="0" err="1">
                <a:latin typeface="+mj-lt"/>
                <a:cs typeface="Arial" pitchFamily="34" charset="0"/>
              </a:rPr>
              <a:t>T</a:t>
            </a:r>
            <a:r>
              <a:rPr lang="en-GB" sz="1800" dirty="0" err="1" smtClean="0">
                <a:latin typeface="+mj-lt"/>
                <a:cs typeface="Arial" pitchFamily="34" charset="0"/>
              </a:rPr>
              <a:t>orre</a:t>
            </a:r>
            <a:r>
              <a:rPr lang="en-GB" sz="1800" dirty="0" smtClean="0">
                <a:latin typeface="+mj-lt"/>
                <a:cs typeface="Arial" pitchFamily="34" charset="0"/>
              </a:rPr>
              <a:t> de </a:t>
            </a:r>
            <a:r>
              <a:rPr lang="pl-PL" sz="1800" dirty="0">
                <a:latin typeface="+mj-lt"/>
                <a:cs typeface="Arial" pitchFamily="34" charset="0"/>
              </a:rPr>
              <a:t>O</a:t>
            </a:r>
            <a:r>
              <a:rPr lang="en-GB" sz="1800" dirty="0" err="1" smtClean="0">
                <a:latin typeface="+mj-lt"/>
                <a:cs typeface="Arial" pitchFamily="34" charset="0"/>
              </a:rPr>
              <a:t>ro</a:t>
            </a:r>
            <a:endParaRPr lang="pl-PL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800" dirty="0" smtClean="0">
                <a:latin typeface="+mj-lt"/>
                <a:cs typeface="Arial" pitchFamily="34" charset="0"/>
              </a:rPr>
              <a:t>The Spanish Square - Plaza de </a:t>
            </a:r>
            <a:r>
              <a:rPr lang="en-GB" sz="1800" dirty="0" err="1" smtClean="0">
                <a:latin typeface="+mj-lt"/>
                <a:cs typeface="Arial" pitchFamily="34" charset="0"/>
              </a:rPr>
              <a:t>España</a:t>
            </a:r>
            <a:endParaRPr lang="en-GB" sz="1800" dirty="0">
              <a:latin typeface="+mj-lt"/>
              <a:cs typeface="Arial" pitchFamily="34" charset="0"/>
            </a:endParaRPr>
          </a:p>
        </p:txBody>
      </p:sp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377517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4400" dirty="0">
                <a:latin typeface="Cambria" panose="02040503050406030204" pitchFamily="18" charset="0"/>
                <a:cs typeface="Candara"/>
              </a:rPr>
              <a:t>Old Town Heritage</a:t>
            </a:r>
          </a:p>
          <a:p>
            <a:pPr algn="just"/>
            <a:endParaRPr lang="es-ES" sz="4400" b="1" dirty="0"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1503169"/>
            <a:ext cx="455481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dirty="0" smtClean="0">
                <a:cs typeface="Candara Bold"/>
              </a:rPr>
              <a:t>S</a:t>
            </a:r>
            <a:r>
              <a:rPr lang="pl-PL" sz="2000" b="1" dirty="0" smtClean="0">
                <a:cs typeface="Candara Bold"/>
              </a:rPr>
              <a:t>evilla Cathedral </a:t>
            </a:r>
          </a:p>
          <a:p>
            <a:r>
              <a:rPr lang="en-GB" dirty="0"/>
              <a:t>The Cathedral of Saint Mary of the See, better known as Seville Cathedral, is a Roman Catholic cathedral in Seville. It is the largest Gothic cathedral and the third-largest church in the </a:t>
            </a:r>
            <a:r>
              <a:rPr lang="en-GB" dirty="0" smtClean="0"/>
              <a:t>world</a:t>
            </a:r>
            <a:r>
              <a:rPr lang="pl-PL" dirty="0" smtClean="0"/>
              <a:t> </a:t>
            </a:r>
            <a:r>
              <a:rPr lang="pl-PL" dirty="0" smtClean="0">
                <a:cs typeface="Candara"/>
              </a:rPr>
              <a:t>(See right and below).</a:t>
            </a:r>
            <a:endParaRPr lang="en-CA" dirty="0"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pl-PL" dirty="0"/>
          </a:p>
          <a:p>
            <a:endParaRPr lang="en-GB" sz="2000" dirty="0" smtClean="0"/>
          </a:p>
          <a:p>
            <a:endParaRPr lang="pl-PL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50534"/>
            <a:ext cx="3168352" cy="224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5" y="3789040"/>
            <a:ext cx="3312368" cy="24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4581128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Giralda Tower</a:t>
            </a:r>
          </a:p>
          <a:p>
            <a:r>
              <a:rPr lang="en-GB" dirty="0"/>
              <a:t>The </a:t>
            </a:r>
            <a:r>
              <a:rPr lang="en-GB" dirty="0" err="1"/>
              <a:t>Giralda</a:t>
            </a:r>
            <a:r>
              <a:rPr lang="en-GB" dirty="0"/>
              <a:t> is a former minaret that was converted to a bell tower for the Cathedral of Seville in Seville, which was registered in 1987 as a World Heritage Site by UNESCO along with the </a:t>
            </a:r>
            <a:r>
              <a:rPr lang="en-GB" dirty="0" err="1"/>
              <a:t>Alcazar</a:t>
            </a:r>
            <a:r>
              <a:rPr lang="en-GB" dirty="0"/>
              <a:t> and the General Archive of the Indies</a:t>
            </a:r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20" name="19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764704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Group</a:t>
            </a:r>
            <a:r>
              <a:rPr lang="es-E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Training in </a:t>
            </a:r>
            <a:r>
              <a:rPr lang="es-E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Spanish</a:t>
            </a:r>
            <a:r>
              <a:rPr lang="es-E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VET </a:t>
            </a:r>
            <a:r>
              <a:rPr lang="es-E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school</a:t>
            </a:r>
            <a:r>
              <a:rPr lang="es-E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s-E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endParaRPr lang="es-ES" sz="3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068960"/>
            <a:ext cx="52565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Located in Seville.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The trainees train together in one group under the supervision of a VET school Tutor and a </a:t>
            </a:r>
            <a:r>
              <a:rPr lang="en-GB" sz="2200" dirty="0" err="1" smtClean="0"/>
              <a:t>euroMind</a:t>
            </a:r>
            <a:r>
              <a:rPr lang="en-GB" sz="2200" dirty="0" smtClean="0"/>
              <a:t> Interpreter. </a:t>
            </a:r>
            <a:endParaRPr lang="pl-PL" sz="2200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49080"/>
            <a:ext cx="2514600" cy="1819275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307998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4400" dirty="0">
                <a:latin typeface="Cambria" panose="02040503050406030204" pitchFamily="18" charset="0"/>
                <a:cs typeface="Candara"/>
              </a:rPr>
              <a:t>Old Town Heritage</a:t>
            </a:r>
          </a:p>
          <a:p>
            <a:pPr algn="just"/>
            <a:endParaRPr lang="es-ES" sz="4400" b="1" dirty="0"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872" y="1772816"/>
            <a:ext cx="392716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5"/>
              </a:lnSpc>
            </a:pPr>
            <a:endParaRPr lang="en-CA" dirty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165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pl-PL" dirty="0"/>
          </a:p>
          <a:p>
            <a:endParaRPr lang="en-GB" sz="2000" dirty="0" smtClean="0"/>
          </a:p>
          <a:p>
            <a:endParaRPr lang="pl-PL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3342" y="1388676"/>
            <a:ext cx="42662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dirty="0">
                <a:latin typeface="Candara Bold"/>
                <a:cs typeface="Candara Bold"/>
              </a:rPr>
              <a:t>The </a:t>
            </a:r>
            <a:r>
              <a:rPr lang="pl-PL" sz="2000" b="1" dirty="0" smtClean="0">
                <a:latin typeface="Candara Bold"/>
                <a:cs typeface="Candara Bold"/>
              </a:rPr>
              <a:t>Spanish Square </a:t>
            </a:r>
            <a:endParaRPr lang="en-CA" sz="1802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The Plaza de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España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 ("Spain Square", in English) is a plaza located in the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Parque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 de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María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 Luisa (Maria Luisa Park), in Seville, Spain built in 1928 for the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Ibero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-American Exposition of 1929. It is a landmark example of the Renaissance Revival style in Spanish architecture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ndara"/>
              </a:rPr>
              <a:t>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ndara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35" y="1427479"/>
            <a:ext cx="3257920" cy="224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melia\Desktop\Alcaz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4231797"/>
            <a:ext cx="4290182" cy="22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78569" y="4293096"/>
            <a:ext cx="302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</a:t>
            </a:r>
            <a:r>
              <a:rPr lang="en-GB" b="1" dirty="0" err="1"/>
              <a:t>Alcázar</a:t>
            </a:r>
            <a:r>
              <a:rPr lang="en-GB" b="1" dirty="0"/>
              <a:t> of Seville</a:t>
            </a:r>
            <a:endParaRPr lang="pl-PL" b="1" dirty="0" smtClean="0"/>
          </a:p>
          <a:p>
            <a:r>
              <a:rPr lang="pl-PL" dirty="0" smtClean="0"/>
              <a:t>It </a:t>
            </a:r>
            <a:r>
              <a:rPr lang="en-GB" dirty="0" smtClean="0"/>
              <a:t>is </a:t>
            </a:r>
            <a:r>
              <a:rPr lang="en-GB" dirty="0"/>
              <a:t>a royal palace in Seville, Spain, originally a Moorish fort. It is the oldest royal palace still in use in Europe, and it was registered in 1987 by UNESCO as a World Heritage </a:t>
            </a:r>
            <a:r>
              <a:rPr lang="pl-PL" dirty="0" smtClean="0"/>
              <a:t>Site. </a:t>
            </a:r>
            <a:endParaRPr lang="en-GB" dirty="0"/>
          </a:p>
        </p:txBody>
      </p:sp>
      <p:pic>
        <p:nvPicPr>
          <p:cNvPr id="19" name="18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76672"/>
            <a:ext cx="1764522" cy="5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68435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dirty="0" smtClean="0">
                <a:latin typeface="Cambria" panose="02040503050406030204" pitchFamily="18" charset="0"/>
                <a:cs typeface="Candara"/>
              </a:rPr>
              <a:t>Emergency Numbers </a:t>
            </a:r>
            <a:endParaRPr lang="en-CA" sz="4400" dirty="0">
              <a:latin typeface="Cambria" panose="02040503050406030204" pitchFamily="18" charset="0"/>
              <a:cs typeface="Candara"/>
            </a:endParaRPr>
          </a:p>
          <a:p>
            <a:pPr algn="just"/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111552" y="2276872"/>
            <a:ext cx="4032448" cy="42620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>
                <a:latin typeface="Arial" pitchFamily="34" charset="0"/>
                <a:cs typeface="Arial" pitchFamily="34" charset="0"/>
              </a:rPr>
              <a:t>euroMind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 Staff</a:t>
            </a:r>
          </a:p>
          <a:p>
            <a:pPr marL="0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34 627050073 - Amelia </a:t>
            </a:r>
          </a:p>
          <a:p>
            <a:pPr marL="0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34 647901808 – Carlos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Project Coordinator’s number will be provided by Project Coordinator 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Police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112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b="1" dirty="0">
                <a:latin typeface="Arial" pitchFamily="34" charset="0"/>
                <a:cs typeface="Arial" pitchFamily="34" charset="0"/>
              </a:rPr>
              <a:t>Ambulance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112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b="1" dirty="0">
                <a:latin typeface="Arial" pitchFamily="34" charset="0"/>
                <a:cs typeface="Arial" pitchFamily="34" charset="0"/>
              </a:rPr>
              <a:t>Fire Brigade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112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b="1" dirty="0">
                <a:latin typeface="Arial" pitchFamily="34" charset="0"/>
                <a:cs typeface="Arial" pitchFamily="34" charset="0"/>
              </a:rPr>
              <a:t>Tourist health care services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112</a:t>
            </a:r>
          </a:p>
          <a:p>
            <a:pPr marL="0" indent="0">
              <a:buNone/>
            </a:pPr>
            <a:endParaRPr lang="en-GB" sz="1800" dirty="0">
              <a:latin typeface="+mj-lt"/>
              <a:cs typeface="Arial" pitchFamily="34" charset="0"/>
            </a:endParaRPr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352514"/>
            <a:ext cx="3887755" cy="3810000"/>
          </a:xfrm>
          <a:prstGeom prst="rect">
            <a:avLst/>
          </a:prstGeom>
        </p:spPr>
      </p:pic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202746"/>
            <a:ext cx="686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Leonardo da Vinci </a:t>
            </a:r>
            <a:r>
              <a:rPr lang="es-E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Programme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– VETPRO </a:t>
            </a:r>
            <a:r>
              <a:rPr lang="es-E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Study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Visit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584" y="28740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Training Welcome Presentation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71600" y="1961457"/>
            <a:ext cx="7704856" cy="489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endParaRPr lang="pl-PL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803" y="3068960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/>
              <a:t>Thank you</a:t>
            </a:r>
            <a:br>
              <a:rPr lang="pl-PL" sz="9600" dirty="0" smtClean="0"/>
            </a:br>
            <a:r>
              <a:rPr lang="pl-PL" sz="9600" dirty="0" smtClean="0"/>
              <a:t>euroMind Team</a:t>
            </a:r>
            <a:endParaRPr lang="en-GB" sz="9600" dirty="0"/>
          </a:p>
        </p:txBody>
      </p:sp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" name="16 Imagen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Work Dress Code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071" y="1268760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Your dress code depends on the sector in which you will be 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 most workplaces casual clothing is acceptable.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However, please do </a:t>
            </a:r>
            <a:r>
              <a:rPr lang="pl-PL" dirty="0" smtClean="0"/>
              <a:t>not violate </a:t>
            </a:r>
            <a:r>
              <a:rPr lang="pl-PL" dirty="0"/>
              <a:t>certain standards, and come to work wearing </a:t>
            </a:r>
            <a:r>
              <a:rPr lang="pl-PL" dirty="0" smtClean="0"/>
              <a:t>flip-flops, </a:t>
            </a:r>
            <a:r>
              <a:rPr lang="pl-PL" dirty="0"/>
              <a:t>tracksuits, T-shirts </a:t>
            </a:r>
            <a:r>
              <a:rPr lang="pl-PL" dirty="0" smtClean="0"/>
              <a:t>with </a:t>
            </a:r>
            <a:r>
              <a:rPr lang="en-GB" dirty="0" smtClean="0"/>
              <a:t>inscriptions </a:t>
            </a:r>
            <a:r>
              <a:rPr lang="en-GB" dirty="0"/>
              <a:t>and lots of  </a:t>
            </a:r>
            <a:r>
              <a:rPr lang="en-GB" dirty="0" smtClean="0"/>
              <a:t>pictures,</a:t>
            </a:r>
            <a:r>
              <a:rPr lang="pl-PL" dirty="0" smtClean="0"/>
              <a:t> </a:t>
            </a:r>
            <a:r>
              <a:rPr lang="en-GB" dirty="0" smtClean="0"/>
              <a:t>low-waist </a:t>
            </a:r>
            <a:r>
              <a:rPr lang="en-GB" dirty="0"/>
              <a:t>&amp; saggy </a:t>
            </a:r>
            <a:r>
              <a:rPr lang="en-GB" dirty="0" smtClean="0"/>
              <a:t>trousers,</a:t>
            </a:r>
            <a:r>
              <a:rPr lang="pl-PL" dirty="0" smtClean="0"/>
              <a:t> </a:t>
            </a:r>
            <a:r>
              <a:rPr lang="en-GB" dirty="0" smtClean="0"/>
              <a:t>glaringly  </a:t>
            </a:r>
            <a:r>
              <a:rPr lang="en-GB" dirty="0"/>
              <a:t>bright coloured</a:t>
            </a:r>
            <a:br>
              <a:rPr lang="en-GB" dirty="0"/>
            </a:br>
            <a:r>
              <a:rPr lang="en-GB" dirty="0"/>
              <a:t>trousers,  short dresses or </a:t>
            </a:r>
            <a:r>
              <a:rPr lang="en-GB" dirty="0" smtClean="0"/>
              <a:t>mini-skirts</a:t>
            </a:r>
            <a:r>
              <a:rPr lang="pl-PL" dirty="0" smtClean="0"/>
              <a:t> showing a lot of legs and bust.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Just to be on the safe side, it’s</a:t>
            </a:r>
            <a:br>
              <a:rPr lang="en-GB" dirty="0"/>
            </a:br>
            <a:r>
              <a:rPr lang="en-GB" dirty="0"/>
              <a:t>better to tone down your</a:t>
            </a:r>
            <a:br>
              <a:rPr lang="en-GB" dirty="0"/>
            </a:br>
            <a:r>
              <a:rPr lang="en-GB" dirty="0"/>
              <a:t>clothing for work</a:t>
            </a:r>
            <a:r>
              <a:rPr lang="en-GB" dirty="0" smtClean="0"/>
              <a:t>!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If your job requires a special uniform and equipment, please bring it with you. 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1" y="2276872"/>
            <a:ext cx="3483394" cy="4301991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Work culture </a:t>
            </a: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Shops are usually open from 9:00 </a:t>
            </a:r>
            <a:r>
              <a:rPr lang="en-GB" dirty="0" smtClean="0"/>
              <a:t>am</a:t>
            </a:r>
            <a:r>
              <a:rPr lang="pl-PL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1:30 or 2 pm, then from 4:30 or </a:t>
            </a:r>
            <a:r>
              <a:rPr lang="en-GB" dirty="0" smtClean="0"/>
              <a:t>5</a:t>
            </a:r>
            <a:r>
              <a:rPr lang="pl-PL" dirty="0" smtClean="0"/>
              <a:t> </a:t>
            </a:r>
            <a:r>
              <a:rPr lang="en-GB" dirty="0" smtClean="0"/>
              <a:t>pm </a:t>
            </a:r>
            <a:r>
              <a:rPr lang="en-GB" dirty="0"/>
              <a:t>until 8 pm, Monday </a:t>
            </a:r>
            <a:r>
              <a:rPr lang="en-GB" dirty="0" smtClean="0"/>
              <a:t>through</a:t>
            </a:r>
            <a:r>
              <a:rPr lang="pl-PL" dirty="0" smtClean="0"/>
              <a:t> </a:t>
            </a:r>
            <a:r>
              <a:rPr lang="en-GB" dirty="0" smtClean="0"/>
              <a:t>Friday</a:t>
            </a:r>
            <a:r>
              <a:rPr lang="en-GB" dirty="0"/>
              <a:t>, and Saturday morning</a:t>
            </a:r>
            <a:r>
              <a:rPr lang="en-GB" dirty="0" smtClean="0"/>
              <a:t>.</a:t>
            </a: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Large department stores are open all day.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cs typeface="Candara"/>
              </a:rPr>
              <a:t>The break from 2 to 5 </a:t>
            </a:r>
            <a:r>
              <a:rPr lang="en-CA" dirty="0" err="1" smtClean="0">
                <a:cs typeface="Candara"/>
              </a:rPr>
              <a:t>p.m</a:t>
            </a:r>
            <a:r>
              <a:rPr lang="pl-PL" dirty="0" smtClean="0">
                <a:cs typeface="Candara"/>
              </a:rPr>
              <a:t>.</a:t>
            </a:r>
            <a:r>
              <a:rPr lang="en-CA" dirty="0" smtClean="0">
                <a:cs typeface="Candara"/>
              </a:rPr>
              <a:t> </a:t>
            </a:r>
            <a:r>
              <a:rPr lang="en-CA" dirty="0">
                <a:cs typeface="Candara"/>
              </a:rPr>
              <a:t>is called SIESTA</a:t>
            </a:r>
            <a:r>
              <a:rPr lang="en-CA" dirty="0" smtClean="0">
                <a:cs typeface="Candara"/>
              </a:rPr>
              <a:t>.</a:t>
            </a:r>
            <a:endParaRPr lang="pl-PL" dirty="0" smtClean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cs typeface="Candara"/>
              </a:rPr>
              <a:t>It  is a short nap taken in the early afternoon,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cs typeface="Candara"/>
              </a:rPr>
              <a:t>often after the midday </a:t>
            </a:r>
            <a:r>
              <a:rPr lang="en-CA" dirty="0" smtClean="0">
                <a:cs typeface="Candara"/>
              </a:rPr>
              <a:t>meal</a:t>
            </a:r>
            <a:r>
              <a:rPr lang="pl-PL" dirty="0" smtClean="0">
                <a:cs typeface="Candara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cs typeface="Candara"/>
              </a:rPr>
              <a:t>S</a:t>
            </a:r>
            <a:r>
              <a:rPr lang="en-CA" dirty="0" err="1" smtClean="0">
                <a:cs typeface="Candara"/>
              </a:rPr>
              <a:t>uch</a:t>
            </a:r>
            <a:r>
              <a:rPr lang="en-CA" dirty="0" smtClean="0">
                <a:cs typeface="Candara"/>
              </a:rPr>
              <a:t> </a:t>
            </a:r>
            <a:r>
              <a:rPr lang="en-CA" dirty="0">
                <a:cs typeface="Candara"/>
              </a:rPr>
              <a:t>a period </a:t>
            </a:r>
            <a:r>
              <a:rPr lang="en-CA" dirty="0" smtClean="0">
                <a:cs typeface="Candara"/>
              </a:rPr>
              <a:t>of</a:t>
            </a:r>
            <a:r>
              <a:rPr lang="pl-PL" dirty="0" smtClean="0"/>
              <a:t> </a:t>
            </a:r>
            <a:r>
              <a:rPr lang="en-CA" dirty="0" smtClean="0">
                <a:cs typeface="Candara"/>
              </a:rPr>
              <a:t>sleep </a:t>
            </a:r>
            <a:r>
              <a:rPr lang="en-CA" dirty="0">
                <a:cs typeface="Candara"/>
              </a:rPr>
              <a:t>is a common tradition in </a:t>
            </a:r>
            <a:r>
              <a:rPr lang="en-CA" dirty="0" smtClean="0">
                <a:cs typeface="Candara"/>
              </a:rPr>
              <a:t>those</a:t>
            </a:r>
            <a:r>
              <a:rPr lang="pl-PL" dirty="0" smtClean="0">
                <a:cs typeface="Candara"/>
              </a:rPr>
              <a:t> </a:t>
            </a:r>
            <a:r>
              <a:rPr lang="en-CA" dirty="0" smtClean="0">
                <a:cs typeface="Candara"/>
              </a:rPr>
              <a:t>countries </a:t>
            </a:r>
            <a:r>
              <a:rPr lang="en-CA" dirty="0">
                <a:cs typeface="Candara"/>
              </a:rPr>
              <a:t>where the weather is warm </a:t>
            </a:r>
            <a:r>
              <a:rPr lang="en-CA" dirty="0" smtClean="0">
                <a:cs typeface="Candara"/>
              </a:rPr>
              <a:t>like</a:t>
            </a:r>
            <a:r>
              <a:rPr lang="pl-PL" dirty="0" smtClean="0">
                <a:cs typeface="Candara"/>
              </a:rPr>
              <a:t> Spain. </a:t>
            </a:r>
            <a:endParaRPr lang="en-GB" dirty="0" smtClean="0">
              <a:cs typeface="Candara"/>
            </a:endParaRPr>
          </a:p>
          <a:p>
            <a:pPr marL="285750" indent="-285750"/>
            <a:endParaRPr lang="en-GB" dirty="0" smtClean="0"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Candara"/>
              </a:rPr>
              <a:t>Your training hours will be from 15:30 until 20:30 </a:t>
            </a:r>
            <a:endParaRPr lang="en-CA" dirty="0">
              <a:cs typeface="Candara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573269"/>
            <a:ext cx="2340251" cy="2922403"/>
          </a:xfrm>
          <a:prstGeom prst="rect">
            <a:avLst/>
          </a:prstGeom>
        </p:spPr>
      </p:pic>
      <p:sp>
        <p:nvSpPr>
          <p:cNvPr id="13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-21311" y="540773"/>
            <a:ext cx="6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Spanish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Climate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1259632" y="594928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6" name="6 Imagen" descr="logo new slog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508" y="1862556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The summers are very hot.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The temepratures can reach 40 ⁰ C in August.</a:t>
            </a:r>
          </a:p>
          <a:p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It is very important to drink a lot of  fluids in the summer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The springs and autumns are usually very short and temperature flactuations in those periods are quite drastic. </a:t>
            </a:r>
          </a:p>
          <a:p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  winter </a:t>
            </a:r>
            <a:r>
              <a:rPr lang="pl-PL" dirty="0" smtClean="0"/>
              <a:t>in the south of </a:t>
            </a:r>
            <a:r>
              <a:rPr lang="pl-PL" dirty="0"/>
              <a:t>Spain although the temeratures normally never drop lower than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– </a:t>
            </a:r>
            <a:r>
              <a:rPr lang="pl-PL" dirty="0"/>
              <a:t>1</a:t>
            </a:r>
            <a:r>
              <a:rPr lang="pl-PL" dirty="0" smtClean="0"/>
              <a:t> </a:t>
            </a:r>
            <a:r>
              <a:rPr lang="pl-PL" dirty="0"/>
              <a:t>⁰C, the thermic sensation is quite </a:t>
            </a:r>
            <a:r>
              <a:rPr lang="pl-PL" dirty="0" smtClean="0"/>
              <a:t>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Please be prepared for a lot of rain  and cold weather in the winter period. </a:t>
            </a:r>
            <a:endParaRPr lang="pl-PL" dirty="0"/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96649"/>
            <a:ext cx="2370539" cy="1611966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332656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Spanish Houses </a:t>
            </a:r>
            <a:endParaRPr lang="es-ES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68885" y="1281926"/>
            <a:ext cx="57715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i="1" dirty="0" smtClean="0"/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They are constructed with the aim of keeping the warm out and not keeping it in. </a:t>
            </a:r>
          </a:p>
          <a:p>
            <a:endParaRPr lang="pl-PL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The floors  are covered with tiles or murble to give the cooling sensation in the summer.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In the winter period, such floors intensify the feeling of cold.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 smtClean="0"/>
              <a:t>Some of the rooms look out onto interior patios which are not so well lit like the rooms looking out onto the exterior streets. </a:t>
            </a:r>
            <a:endParaRPr lang="pl-PL" sz="2300" dirty="0"/>
          </a:p>
          <a:p>
            <a:endParaRPr lang="pl-PL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66" y="4365104"/>
            <a:ext cx="2438400" cy="1876425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16200000">
            <a:off x="-3202742" y="3233523"/>
            <a:ext cx="686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332656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Spanish Food </a:t>
            </a:r>
            <a:endParaRPr lang="es-ES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68885" y="1340768"/>
            <a:ext cx="577155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It differes quite a lot from the cuisine of the rest of Europe.</a:t>
            </a:r>
          </a:p>
          <a:p>
            <a:endParaRPr lang="pl-PL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It contains a lof of sea food. But do not worry, it is normally never served by us or our host families, unless the students ask for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The most typical form of having food is tapas – small portions served with a drink in a bar.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To dress salads the Spanish use olive oil and vinagre.</a:t>
            </a:r>
          </a:p>
          <a:p>
            <a:r>
              <a:rPr lang="pl-PL" sz="19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A lot of food is served cold. You can find cold tomatoe soup called Gazpacho or potatoe sald with tuna and maise.  </a:t>
            </a:r>
          </a:p>
          <a:p>
            <a:endParaRPr lang="pl-PL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 smtClean="0"/>
              <a:t>The Spanish eat a lot of food</a:t>
            </a:r>
            <a:r>
              <a:rPr lang="pl-PL" sz="1900" dirty="0"/>
              <a:t> </a:t>
            </a:r>
            <a:r>
              <a:rPr lang="pl-PL" sz="1900" dirty="0" smtClean="0"/>
              <a:t>deep-fried in olive oil.  </a:t>
            </a:r>
            <a:endParaRPr lang="pl-PL" sz="2300" dirty="0" smtClean="0"/>
          </a:p>
          <a:p>
            <a:endParaRPr lang="pl-PL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85" y="4882880"/>
            <a:ext cx="2587003" cy="1786480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" name="17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332656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Spanish Lifestyle </a:t>
            </a:r>
            <a:endParaRPr lang="es-ES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68885" y="1340768"/>
            <a:ext cx="4839219" cy="633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Much of Spanish life is lived </a:t>
            </a:r>
            <a:r>
              <a:rPr lang="en-GB" sz="2400" dirty="0" smtClean="0"/>
              <a:t>in</a:t>
            </a:r>
            <a:r>
              <a:rPr lang="pl-PL" sz="2400" dirty="0" smtClean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streets and the </a:t>
            </a:r>
            <a:r>
              <a:rPr lang="en-GB" sz="2400" dirty="0" smtClean="0"/>
              <a:t>atmosphere</a:t>
            </a:r>
            <a:r>
              <a:rPr lang="pl-PL" sz="2400" dirty="0" smtClean="0"/>
              <a:t> </a:t>
            </a:r>
            <a:r>
              <a:rPr lang="en-GB" sz="2400" dirty="0" smtClean="0"/>
              <a:t>is </a:t>
            </a:r>
            <a:r>
              <a:rPr lang="en-GB" sz="2400" dirty="0"/>
              <a:t>especially vibrant at </a:t>
            </a:r>
            <a:r>
              <a:rPr lang="en-GB" sz="2400" dirty="0" smtClean="0"/>
              <a:t>fiesta</a:t>
            </a:r>
            <a:r>
              <a:rPr lang="pl-PL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a warm evening </a:t>
            </a:r>
            <a:r>
              <a:rPr lang="en-GB" sz="2400" dirty="0" smtClean="0"/>
              <a:t>the</a:t>
            </a:r>
            <a:r>
              <a:rPr lang="pl-PL" sz="2400" dirty="0" smtClean="0"/>
              <a:t> </a:t>
            </a:r>
            <a:r>
              <a:rPr lang="en-GB" sz="2400" dirty="0"/>
              <a:t>street cafes and bars can fill </a:t>
            </a:r>
            <a:r>
              <a:rPr lang="en-GB" sz="2400" dirty="0" smtClean="0"/>
              <a:t>to</a:t>
            </a:r>
            <a:r>
              <a:rPr lang="pl-PL" sz="2400" dirty="0" smtClean="0"/>
              <a:t> </a:t>
            </a:r>
            <a:r>
              <a:rPr lang="en-GB" sz="2400" dirty="0" smtClean="0"/>
              <a:t>capacity </a:t>
            </a:r>
            <a:r>
              <a:rPr lang="en-GB" sz="2400" dirty="0"/>
              <a:t>as people sit and </a:t>
            </a:r>
            <a:r>
              <a:rPr lang="en-GB" sz="2400" dirty="0" smtClean="0"/>
              <a:t>relax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cs typeface="Candara"/>
              </a:rPr>
              <a:t>The Spanish way of life is</a:t>
            </a:r>
            <a:r>
              <a:rPr lang="pl-PL" sz="2400" dirty="0" smtClean="0">
                <a:cs typeface="Candara"/>
              </a:rPr>
              <a:t> </a:t>
            </a:r>
            <a:r>
              <a:rPr lang="en-GB" sz="2400" dirty="0" smtClean="0">
                <a:cs typeface="Candara"/>
              </a:rPr>
              <a:t>somewhat slower than the rest</a:t>
            </a:r>
            <a:r>
              <a:rPr lang="pl-PL" sz="2400" dirty="0" smtClean="0">
                <a:cs typeface="Candara"/>
              </a:rPr>
              <a:t> </a:t>
            </a:r>
            <a:r>
              <a:rPr lang="en-GB" sz="2400" dirty="0">
                <a:cs typeface="Candara"/>
              </a:rPr>
              <a:t>of Europe, especially in </a:t>
            </a:r>
            <a:r>
              <a:rPr lang="en-GB" sz="2400" dirty="0" smtClean="0">
                <a:cs typeface="Candara"/>
              </a:rPr>
              <a:t>the</a:t>
            </a:r>
            <a:r>
              <a:rPr lang="pl-PL" sz="2400" dirty="0" smtClean="0">
                <a:cs typeface="Candara"/>
              </a:rPr>
              <a:t> </a:t>
            </a:r>
            <a:r>
              <a:rPr lang="en-GB" sz="2400" dirty="0" smtClean="0">
                <a:cs typeface="Candara"/>
              </a:rPr>
              <a:t>south</a:t>
            </a:r>
            <a:r>
              <a:rPr lang="en-GB" sz="2400" dirty="0">
                <a:cs typeface="Candara"/>
              </a:rPr>
              <a:t>.</a:t>
            </a:r>
          </a:p>
          <a:p>
            <a:pPr>
              <a:lnSpc>
                <a:spcPts val="2070"/>
              </a:lnSpc>
            </a:pPr>
            <a:r>
              <a:rPr lang="en-GB" sz="2800" dirty="0" smtClean="0">
                <a:solidFill>
                  <a:srgbClr val="073D86"/>
                </a:solidFill>
                <a:latin typeface="Candara"/>
                <a:cs typeface="Candara"/>
              </a:rPr>
              <a:t/>
            </a:r>
            <a:br>
              <a:rPr lang="en-GB" sz="2800" dirty="0" smtClean="0">
                <a:solidFill>
                  <a:srgbClr val="073D86"/>
                </a:solidFill>
                <a:latin typeface="Candara"/>
                <a:cs typeface="Candara"/>
              </a:rPr>
            </a:br>
            <a:endParaRPr lang="en-CA" sz="2800" dirty="0" smtClean="0">
              <a:solidFill>
                <a:srgbClr val="073D86"/>
              </a:solidFill>
              <a:latin typeface="Candara"/>
              <a:cs typeface="Candara"/>
            </a:endParaRPr>
          </a:p>
          <a:p>
            <a:pPr>
              <a:lnSpc>
                <a:spcPts val="2070"/>
              </a:lnSpc>
            </a:pPr>
            <a:endParaRPr lang="en-CA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 smtClean="0"/>
          </a:p>
          <a:p>
            <a:endParaRPr lang="pl-PL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3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459760" cy="2304256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 new slo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09524" cy="73851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99592" y="6926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What to bring? </a:t>
            </a: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99592" y="198884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772816"/>
            <a:ext cx="51845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the summer period: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light clothing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flip-flops for the swimming pool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flip-flops for the house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suncream with a high SPF (Sun Protetcion Factor)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beach towel 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hat if you have a very pale complexion 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In the winter period: 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warm clothing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long-sleveed warm pyjamas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warm sleepers 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warm hat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scarf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warm coat or jacket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umbrella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576167" cy="3672408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-180528" y="0"/>
            <a:ext cx="79208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</a:t>
            </a: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LP &amp; Erasmus + Programmes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196752"/>
            <a:ext cx="2268000" cy="64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1294</Words>
  <Application>Microsoft Office PowerPoint</Application>
  <PresentationFormat>Prikaz na zaslonu (4:3)</PresentationFormat>
  <Paragraphs>250</Paragraphs>
  <Slides>22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Candara</vt:lpstr>
      <vt:lpstr>Candara Bold</vt:lpstr>
      <vt:lpstr>Century Gothic</vt:lpstr>
      <vt:lpstr>Wingdings</vt:lpstr>
      <vt:lpstr>Wingdings 2</vt:lpstr>
      <vt:lpstr>Tema de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Thank you euroMind Team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Gottham</dc:creator>
  <cp:lastModifiedBy>Jelena-PC</cp:lastModifiedBy>
  <cp:revision>115</cp:revision>
  <dcterms:created xsi:type="dcterms:W3CDTF">2012-10-24T08:58:32Z</dcterms:created>
  <dcterms:modified xsi:type="dcterms:W3CDTF">2015-11-09T08:31:43Z</dcterms:modified>
</cp:coreProperties>
</file>