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9" r:id="rId4"/>
    <p:sldId id="291" r:id="rId5"/>
    <p:sldId id="290" r:id="rId6"/>
    <p:sldId id="306" r:id="rId7"/>
    <p:sldId id="302" r:id="rId8"/>
    <p:sldId id="300" r:id="rId9"/>
    <p:sldId id="307" r:id="rId10"/>
    <p:sldId id="301" r:id="rId11"/>
    <p:sldId id="298" r:id="rId12"/>
    <p:sldId id="293" r:id="rId13"/>
    <p:sldId id="295" r:id="rId14"/>
    <p:sldId id="308" r:id="rId15"/>
    <p:sldId id="296" r:id="rId16"/>
    <p:sldId id="297" r:id="rId17"/>
  </p:sldIdLst>
  <p:sldSz cx="9144000" cy="6858000" type="screen4x3"/>
  <p:notesSz cx="6796088" cy="9928225"/>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0" autoAdjust="0"/>
    <p:restoredTop sz="94607" autoAdjust="0"/>
  </p:normalViewPr>
  <p:slideViewPr>
    <p:cSldViewPr>
      <p:cViewPr varScale="1">
        <p:scale>
          <a:sx n="75" d="100"/>
          <a:sy n="75" d="100"/>
        </p:scale>
        <p:origin x="-3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07C398C-3C8B-455A-81B1-444F6F5EDF6B}" type="datetimeFigureOut">
              <a:rPr lang="es-ES"/>
              <a:pPr>
                <a:defRPr/>
              </a:pPr>
              <a:t>18/07/2016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8D9906A-7D80-4F33-9E2F-38A51B5A57E8}"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8539ACC-BAA6-4145-9FB2-A3DB48847A69}" type="datetimeFigureOut">
              <a:rPr lang="es-ES"/>
              <a:pPr>
                <a:defRPr/>
              </a:pPr>
              <a:t>18/07/2016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25449CB-8E4B-41A3-9D71-7067CE794FB0}"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C18C917-A2FF-4571-B49F-0FA52991DF27}" type="datetimeFigureOut">
              <a:rPr lang="es-ES"/>
              <a:pPr>
                <a:defRPr/>
              </a:pPr>
              <a:t>18/07/2016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3235D63-A844-4ECC-B4DA-14D0CDFA0B2D}"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D2B2594-02AC-4EAF-8199-975728144138}" type="datetimeFigureOut">
              <a:rPr lang="es-ES"/>
              <a:pPr>
                <a:defRPr/>
              </a:pPr>
              <a:t>18/07/2016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2C40FA8-DF55-4FAE-B31C-84CB0127932F}"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509D7C5-7197-4713-88B5-5999EFAF978C}" type="datetimeFigureOut">
              <a:rPr lang="es-ES"/>
              <a:pPr>
                <a:defRPr/>
              </a:pPr>
              <a:t>18/07/2016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3BB1776-C765-4517-9270-991BB6598412}"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3B012FA8-C1A6-4FF8-A78B-D07C186B71E0}" type="datetimeFigureOut">
              <a:rPr lang="es-ES"/>
              <a:pPr>
                <a:defRPr/>
              </a:pPr>
              <a:t>18/07/2016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543B4C5-171A-45DB-829F-CAA15397A8CF}"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F9FD8E2-C571-4FFB-A3EC-D27AAD6F2CDC}" type="datetimeFigureOut">
              <a:rPr lang="es-ES"/>
              <a:pPr>
                <a:defRPr/>
              </a:pPr>
              <a:t>18/07/2016</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B623C818-81D5-453E-B301-B577A45FB582}"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943B8E62-BC61-462A-9300-6EFB97B3270A}" type="datetimeFigureOut">
              <a:rPr lang="es-ES"/>
              <a:pPr>
                <a:defRPr/>
              </a:pPr>
              <a:t>18/07/2016</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8F6B17CF-4265-4F8B-B32E-ECC45AC5E71B}"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92CEDB7-6882-4CF9-98CB-C9FEB7A54C27}" type="datetimeFigureOut">
              <a:rPr lang="es-ES"/>
              <a:pPr>
                <a:defRPr/>
              </a:pPr>
              <a:t>18/07/2016</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82AB0647-3614-4FEE-A213-151075D7434D}"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F2A761B-36DC-415E-9028-FD84BA6159B3}" type="datetimeFigureOut">
              <a:rPr lang="es-ES"/>
              <a:pPr>
                <a:defRPr/>
              </a:pPr>
              <a:t>18/07/2016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12D8DD0-7C32-4DEC-9203-2B393AD9E6E4}"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AC21039-F45B-4E2F-880D-34193FD5C3C3}" type="datetimeFigureOut">
              <a:rPr lang="es-ES"/>
              <a:pPr>
                <a:defRPr/>
              </a:pPr>
              <a:t>18/07/2016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71722EC-C1DC-4382-BE44-B8A879A8CA10}"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CAD90AE-B27D-457C-BE13-F66FDA6A7590}" type="datetimeFigureOut">
              <a:rPr lang="es-ES"/>
              <a:pPr>
                <a:defRPr/>
              </a:pPr>
              <a:t>18/07/2016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5168895-AB64-46F7-ADE9-310C782CE141}"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s.wikipedia.org/wiki/Organizaci%C3%B3n_para_la_Cooperaci%C3%B3n_y_el_Desarrollo_Econ%C3%B3micos"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en.wikipedia.org/wiki/Organisation_for_Economic_Co-operation_and_Developmen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16013" y="1557338"/>
            <a:ext cx="5543550" cy="2122487"/>
          </a:xfrm>
          <a:prstGeom prst="rect">
            <a:avLst/>
          </a:prstGeom>
          <a:noFill/>
        </p:spPr>
        <p:txBody>
          <a:bodyPr>
            <a:spAutoFit/>
          </a:bodyPr>
          <a:lstStyle/>
          <a:p>
            <a:pPr algn="ctr" fontAlgn="auto">
              <a:spcBef>
                <a:spcPts val="0"/>
              </a:spcBef>
              <a:spcAft>
                <a:spcPts val="0"/>
              </a:spcAft>
              <a:defRPr/>
            </a:pPr>
            <a:r>
              <a:rPr lang="es-ES" sz="4400" dirty="0">
                <a:latin typeface="+mn-lt"/>
              </a:rPr>
              <a:t>SPANISH MEDICAL SYSTEM: NURSERY AND PHISIOTHERAPY</a:t>
            </a:r>
            <a:endParaRPr lang="es-ES" sz="4400" b="1" dirty="0">
              <a:solidFill>
                <a:schemeClr val="tx1">
                  <a:lumMod val="75000"/>
                  <a:lumOff val="25000"/>
                </a:schemeClr>
              </a:solidFill>
              <a:latin typeface="Cambria" pitchFamily="18" charset="0"/>
              <a:cs typeface="Arial" pitchFamily="34" charset="0"/>
            </a:endParaRPr>
          </a:p>
        </p:txBody>
      </p:sp>
      <p:pic>
        <p:nvPicPr>
          <p:cNvPr id="13314" name="6 Imagen" descr="logo new slogan.png"/>
          <p:cNvPicPr>
            <a:picLocks noChangeAspect="1"/>
          </p:cNvPicPr>
          <p:nvPr/>
        </p:nvPicPr>
        <p:blipFill>
          <a:blip r:embed="rId2"/>
          <a:srcRect/>
          <a:stretch>
            <a:fillRect/>
          </a:stretch>
        </p:blipFill>
        <p:spPr bwMode="auto">
          <a:xfrm>
            <a:off x="5292725" y="4941888"/>
            <a:ext cx="3005138" cy="1296987"/>
          </a:xfrm>
          <a:prstGeom prst="rect">
            <a:avLst/>
          </a:prstGeom>
          <a:noFill/>
          <a:ln w="9525">
            <a:noFill/>
            <a:miter lim="800000"/>
            <a:headEnd/>
            <a:tailEnd/>
          </a:ln>
        </p:spPr>
      </p:pic>
      <p:sp>
        <p:nvSpPr>
          <p:cNvPr id="8" name="7 Rectángulo"/>
          <p:cNvSpPr/>
          <p:nvPr/>
        </p:nvSpPr>
        <p:spPr>
          <a:xfrm>
            <a:off x="0" y="0"/>
            <a:ext cx="792163"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p:nvPr/>
        </p:nvSpPr>
        <p:spPr>
          <a:xfrm rot="16200000">
            <a:off x="-3202742" y="3202746"/>
            <a:ext cx="6867158" cy="461665"/>
          </a:xfrm>
          <a:prstGeom prst="rect">
            <a:avLst/>
          </a:prstGeom>
        </p:spPr>
        <p:txBody>
          <a:bodyPr>
            <a:spAutoFit/>
          </a:bodyPr>
          <a:lstStyle/>
          <a:p>
            <a:pPr algn="ctr" fontAlgn="auto">
              <a:spcBef>
                <a:spcPts val="0"/>
              </a:spcBef>
              <a:spcAft>
                <a:spcPts val="0"/>
              </a:spcAft>
              <a:defRPr/>
            </a:pP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VETPRO </a:t>
            </a:r>
            <a:r>
              <a:rPr lang="es-E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pic>
        <p:nvPicPr>
          <p:cNvPr id="13317" name="Picture 3"/>
          <p:cNvPicPr>
            <a:picLocks noChangeAspect="1"/>
          </p:cNvPicPr>
          <p:nvPr/>
        </p:nvPicPr>
        <p:blipFill>
          <a:blip r:embed="rId3"/>
          <a:srcRect/>
          <a:stretch>
            <a:fillRect/>
          </a:stretch>
        </p:blipFill>
        <p:spPr bwMode="auto">
          <a:xfrm>
            <a:off x="6516688" y="1557338"/>
            <a:ext cx="2281237" cy="2016125"/>
          </a:xfrm>
          <a:prstGeom prst="rect">
            <a:avLst/>
          </a:prstGeom>
          <a:noFill/>
          <a:ln w="9525">
            <a:noFill/>
            <a:miter lim="800000"/>
            <a:headEnd/>
            <a:tailEnd/>
          </a:ln>
        </p:spPr>
      </p:pic>
      <p:pic>
        <p:nvPicPr>
          <p:cNvPr id="13318" name="11 Imagen" descr="1396025_347229468753795_1000360276_n.jpg"/>
          <p:cNvPicPr>
            <a:picLocks noChangeAspect="1"/>
          </p:cNvPicPr>
          <p:nvPr/>
        </p:nvPicPr>
        <p:blipFill>
          <a:blip r:embed="rId4"/>
          <a:srcRect/>
          <a:stretch>
            <a:fillRect/>
          </a:stretch>
        </p:blipFill>
        <p:spPr bwMode="auto">
          <a:xfrm>
            <a:off x="971550" y="5084763"/>
            <a:ext cx="3779838" cy="1081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i="1" dirty="0" err="1" smtClean="0"/>
              <a:t>Private</a:t>
            </a:r>
            <a:r>
              <a:rPr lang="es-ES" i="1" dirty="0" smtClean="0"/>
              <a:t> </a:t>
            </a:r>
            <a:r>
              <a:rPr lang="es-ES" i="1" dirty="0" err="1" smtClean="0"/>
              <a:t>Healthcare</a:t>
            </a:r>
            <a:r>
              <a:rPr lang="es-ES" i="1" dirty="0" smtClean="0"/>
              <a:t> </a:t>
            </a:r>
            <a:r>
              <a:rPr lang="es-ES" i="1" dirty="0" err="1" smtClean="0"/>
              <a:t>Costs</a:t>
            </a:r>
            <a:r>
              <a:rPr lang="es-ES" i="1" dirty="0" smtClean="0"/>
              <a:t> (</a:t>
            </a:r>
            <a:r>
              <a:rPr lang="es-ES" i="1" dirty="0" err="1" smtClean="0"/>
              <a:t>Spain</a:t>
            </a:r>
            <a:r>
              <a:rPr lang="es-ES" i="1" dirty="0" smtClean="0"/>
              <a:t>) Vs OECD</a:t>
            </a:r>
            <a:endParaRPr lang="es-ES" dirty="0"/>
          </a:p>
        </p:txBody>
      </p:sp>
      <p:pic>
        <p:nvPicPr>
          <p:cNvPr id="22530" name="Picture 2"/>
          <p:cNvPicPr>
            <a:picLocks noGrp="1" noChangeAspect="1" noChangeArrowheads="1"/>
          </p:cNvPicPr>
          <p:nvPr>
            <p:ph idx="1"/>
          </p:nvPr>
        </p:nvPicPr>
        <p:blipFill>
          <a:blip r:embed="rId2"/>
          <a:srcRect/>
          <a:stretch>
            <a:fillRect/>
          </a:stretch>
        </p:blipFill>
        <p:spPr>
          <a:xfrm>
            <a:off x="1595438" y="1600200"/>
            <a:ext cx="5953125"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n-US" u="sng" dirty="0" smtClean="0"/>
              <a:t>Useful Spanish phrases in an emergency</a:t>
            </a:r>
            <a:endParaRPr lang="es-ES" dirty="0"/>
          </a:p>
        </p:txBody>
      </p:sp>
      <p:sp>
        <p:nvSpPr>
          <p:cNvPr id="23554" name="2 Marcador de contenido"/>
          <p:cNvSpPr>
            <a:spLocks noGrp="1"/>
          </p:cNvSpPr>
          <p:nvPr>
            <p:ph idx="1"/>
          </p:nvPr>
        </p:nvSpPr>
        <p:spPr/>
        <p:txBody>
          <a:bodyPr/>
          <a:lstStyle/>
          <a:p>
            <a:endParaRPr lang="es-ES" sz="2800" smtClean="0"/>
          </a:p>
          <a:p>
            <a:r>
              <a:rPr lang="es-ES" sz="2800" smtClean="0"/>
              <a:t>Accident</a:t>
            </a:r>
            <a:r>
              <a:rPr lang="es-ES" sz="2800" i="1" smtClean="0"/>
              <a:t>: </a:t>
            </a:r>
            <a:r>
              <a:rPr lang="es-ES" sz="2800" b="1" i="1" smtClean="0"/>
              <a:t>Accidente</a:t>
            </a:r>
            <a:endParaRPr lang="es-ES" sz="2800" b="1" smtClean="0"/>
          </a:p>
          <a:p>
            <a:r>
              <a:rPr lang="es-ES" sz="2800" smtClean="0"/>
              <a:t>Emergency:</a:t>
            </a:r>
            <a:r>
              <a:rPr lang="es-ES" sz="2800" i="1" smtClean="0"/>
              <a:t> </a:t>
            </a:r>
            <a:r>
              <a:rPr lang="es-ES" sz="2800" b="1" i="1" smtClean="0"/>
              <a:t>Emergencia/Urgencia</a:t>
            </a:r>
          </a:p>
          <a:p>
            <a:r>
              <a:rPr lang="es-ES" sz="2800" smtClean="0"/>
              <a:t>I need an ambulance</a:t>
            </a:r>
            <a:r>
              <a:rPr lang="es-ES" sz="2800" i="1" smtClean="0"/>
              <a:t>: </a:t>
            </a:r>
            <a:r>
              <a:rPr lang="es-ES" sz="2800" b="1" i="1" smtClean="0"/>
              <a:t>Necesito una ambulancia</a:t>
            </a:r>
            <a:endParaRPr lang="es-ES" sz="2800" b="1" smtClean="0"/>
          </a:p>
          <a:p>
            <a:r>
              <a:rPr lang="es-ES" sz="2800" smtClean="0"/>
              <a:t>I need a doctor:</a:t>
            </a:r>
            <a:r>
              <a:rPr lang="es-ES" sz="2800" i="1" smtClean="0"/>
              <a:t> </a:t>
            </a:r>
            <a:r>
              <a:rPr lang="es-ES" sz="2800" b="1" i="1" smtClean="0"/>
              <a:t>Necesito un medico</a:t>
            </a:r>
            <a:endParaRPr lang="es-ES" sz="2800" b="1" smtClean="0"/>
          </a:p>
          <a:p>
            <a:r>
              <a:rPr lang="es-ES" sz="2800" smtClean="0"/>
              <a:t>Heart attack</a:t>
            </a:r>
            <a:r>
              <a:rPr lang="es-ES" sz="2800" i="1" smtClean="0"/>
              <a:t>: </a:t>
            </a:r>
            <a:r>
              <a:rPr lang="es-ES" sz="2800" b="1" i="1" smtClean="0"/>
              <a:t>Ataque cardiaco/Infarto</a:t>
            </a:r>
            <a:endParaRPr lang="es-ES" sz="2800" b="1" smtClean="0"/>
          </a:p>
          <a:p>
            <a:r>
              <a:rPr lang="es-ES" sz="2800" smtClean="0"/>
              <a:t>Stroke:</a:t>
            </a:r>
            <a:r>
              <a:rPr lang="es-ES" sz="2800" i="1" smtClean="0"/>
              <a:t> </a:t>
            </a:r>
            <a:r>
              <a:rPr lang="es-ES" sz="2800" b="1" i="1" smtClean="0"/>
              <a:t>El accidente vascular cerebral</a:t>
            </a:r>
            <a:endParaRPr lang="es-ES" sz="2800" b="1" smtClean="0"/>
          </a:p>
          <a:p>
            <a:r>
              <a:rPr lang="es-ES" sz="2800" smtClean="0"/>
              <a:t>I need a dentist: </a:t>
            </a:r>
            <a:r>
              <a:rPr lang="es-ES" sz="2800" b="1" i="1" smtClean="0"/>
              <a:t>Necesito un dentista</a:t>
            </a:r>
            <a:endParaRPr lang="es-ES" sz="2800" b="1" smtClean="0"/>
          </a:p>
          <a:p>
            <a:endParaRPr lang="es-ES" sz="28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6 Imagen" descr="logo new slogan.png"/>
          <p:cNvPicPr>
            <a:picLocks noChangeAspect="1"/>
          </p:cNvPicPr>
          <p:nvPr/>
        </p:nvPicPr>
        <p:blipFill>
          <a:blip r:embed="rId2"/>
          <a:srcRect/>
          <a:stretch>
            <a:fillRect/>
          </a:stretch>
        </p:blipFill>
        <p:spPr bwMode="auto">
          <a:xfrm>
            <a:off x="7235825" y="188913"/>
            <a:ext cx="1709738" cy="738187"/>
          </a:xfrm>
          <a:prstGeom prst="rect">
            <a:avLst/>
          </a:prstGeom>
          <a:noFill/>
          <a:ln w="9525">
            <a:noFill/>
            <a:miter lim="800000"/>
            <a:headEnd/>
            <a:tailEnd/>
          </a:ln>
        </p:spPr>
      </p:pic>
      <p:sp>
        <p:nvSpPr>
          <p:cNvPr id="11" name="10 Rectángulo"/>
          <p:cNvSpPr/>
          <p:nvPr/>
        </p:nvSpPr>
        <p:spPr>
          <a:xfrm>
            <a:off x="-180975" y="0"/>
            <a:ext cx="792163"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233523"/>
            <a:ext cx="6867158" cy="400110"/>
          </a:xfrm>
          <a:prstGeom prst="rect">
            <a:avLst/>
          </a:prstGeom>
        </p:spPr>
        <p:txBody>
          <a:bodyPr>
            <a:spAutoFit/>
          </a:bodyPr>
          <a:lstStyle/>
          <a:p>
            <a:pPr algn="ctr" fontAlgn="auto">
              <a:spcBef>
                <a:spcPts val="0"/>
              </a:spcBef>
              <a:spcAft>
                <a:spcPts val="0"/>
              </a:spcAft>
              <a:defRPr/>
            </a:pP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 VETPRO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900113" y="404813"/>
            <a:ext cx="5975350" cy="1446212"/>
          </a:xfrm>
          <a:prstGeom prst="rect">
            <a:avLst/>
          </a:prstGeom>
          <a:noFill/>
        </p:spPr>
        <p:txBody>
          <a:bodyPr>
            <a:spAutoFit/>
          </a:bodyPr>
          <a:lstStyle/>
          <a:p>
            <a:pPr algn="just" fontAlgn="auto">
              <a:spcBef>
                <a:spcPts val="0"/>
              </a:spcBef>
              <a:spcAft>
                <a:spcPts val="0"/>
              </a:spcAft>
              <a:defRPr/>
            </a:pPr>
            <a:r>
              <a:rPr lang="en-US" sz="4400" b="1" dirty="0">
                <a:solidFill>
                  <a:schemeClr val="tx1">
                    <a:lumMod val="85000"/>
                    <a:lumOff val="15000"/>
                  </a:schemeClr>
                </a:solidFill>
                <a:latin typeface="Cambria" pitchFamily="18" charset="0"/>
              </a:rPr>
              <a:t>Nursery</a:t>
            </a:r>
          </a:p>
          <a:p>
            <a:pPr algn="just" fontAlgn="auto">
              <a:spcBef>
                <a:spcPts val="0"/>
              </a:spcBef>
              <a:spcAft>
                <a:spcPts val="0"/>
              </a:spcAft>
              <a:defRPr/>
            </a:pPr>
            <a:endParaRPr lang="en-US" sz="4400" b="1" dirty="0">
              <a:solidFill>
                <a:schemeClr val="tx1">
                  <a:lumMod val="85000"/>
                  <a:lumOff val="15000"/>
                </a:schemeClr>
              </a:solidFill>
              <a:latin typeface="Cambria" pitchFamily="18" charset="0"/>
            </a:endParaRPr>
          </a:p>
        </p:txBody>
      </p:sp>
      <p:pic>
        <p:nvPicPr>
          <p:cNvPr id="24581" name="9 Imagen" descr="EU flag-Erasmus+_vect_POS.jpg"/>
          <p:cNvPicPr>
            <a:picLocks noChangeAspect="1"/>
          </p:cNvPicPr>
          <p:nvPr/>
        </p:nvPicPr>
        <p:blipFill>
          <a:blip r:embed="rId3"/>
          <a:srcRect/>
          <a:stretch>
            <a:fillRect/>
          </a:stretch>
        </p:blipFill>
        <p:spPr bwMode="auto">
          <a:xfrm>
            <a:off x="7164388" y="1196975"/>
            <a:ext cx="1798637" cy="514350"/>
          </a:xfrm>
          <a:prstGeom prst="rect">
            <a:avLst/>
          </a:prstGeom>
          <a:noFill/>
          <a:ln w="9525">
            <a:noFill/>
            <a:miter lim="800000"/>
            <a:headEnd/>
            <a:tailEnd/>
          </a:ln>
        </p:spPr>
      </p:pic>
      <p:pic>
        <p:nvPicPr>
          <p:cNvPr id="24582" name="Picture 2" descr="Una enfermera realiza una medición de niveles de glucosa en sangre."/>
          <p:cNvPicPr>
            <a:picLocks noChangeAspect="1" noChangeArrowheads="1"/>
          </p:cNvPicPr>
          <p:nvPr/>
        </p:nvPicPr>
        <p:blipFill>
          <a:blip r:embed="rId4"/>
          <a:srcRect/>
          <a:stretch>
            <a:fillRect/>
          </a:stretch>
        </p:blipFill>
        <p:spPr bwMode="auto">
          <a:xfrm>
            <a:off x="5508625" y="5445125"/>
            <a:ext cx="1366838" cy="1296988"/>
          </a:xfrm>
          <a:prstGeom prst="rect">
            <a:avLst/>
          </a:prstGeom>
          <a:noFill/>
          <a:ln w="9525">
            <a:noFill/>
            <a:miter lim="800000"/>
            <a:headEnd/>
            <a:tailEnd/>
          </a:ln>
        </p:spPr>
      </p:pic>
      <p:sp>
        <p:nvSpPr>
          <p:cNvPr id="24583" name="7 CuadroTexto"/>
          <p:cNvSpPr txBox="1">
            <a:spLocks noChangeArrowheads="1"/>
          </p:cNvSpPr>
          <p:nvPr/>
        </p:nvSpPr>
        <p:spPr bwMode="auto">
          <a:xfrm>
            <a:off x="755650" y="1268413"/>
            <a:ext cx="7848600" cy="6278562"/>
          </a:xfrm>
          <a:prstGeom prst="rect">
            <a:avLst/>
          </a:prstGeom>
          <a:noFill/>
          <a:ln w="9525">
            <a:noFill/>
            <a:miter lim="800000"/>
            <a:headEnd/>
            <a:tailEnd/>
          </a:ln>
        </p:spPr>
        <p:txBody>
          <a:bodyPr>
            <a:spAutoFit/>
          </a:bodyPr>
          <a:lstStyle/>
          <a:p>
            <a:r>
              <a:rPr lang="en-US">
                <a:latin typeface="Calibri" pitchFamily="34" charset="0"/>
              </a:rPr>
              <a:t> </a:t>
            </a:r>
            <a:r>
              <a:rPr lang="en-US" sz="2000" b="1">
                <a:latin typeface="Calibri" pitchFamily="34" charset="0"/>
              </a:rPr>
              <a:t>STUDIES:</a:t>
            </a:r>
          </a:p>
          <a:p>
            <a:pPr>
              <a:buFont typeface="Arial" charset="0"/>
              <a:buChar char="•"/>
            </a:pPr>
            <a:r>
              <a:rPr lang="en-US" sz="1600">
                <a:latin typeface="Calibri" pitchFamily="34" charset="0"/>
              </a:rPr>
              <a:t>Nursing studies in our country lead to obtaining a four year degree and 240 ECTS or European credits . </a:t>
            </a:r>
          </a:p>
          <a:p>
            <a:pPr>
              <a:buFont typeface="Arial" charset="0"/>
              <a:buChar char="•"/>
            </a:pPr>
            <a:r>
              <a:rPr lang="en-US" sz="1600">
                <a:latin typeface="Calibri" pitchFamily="34" charset="0"/>
              </a:rPr>
              <a:t>The total count is around 6,200 hours of teaching , including lectures, seminars, labs , staff workload and especially 2300 hours of care practices . Studies are held in public, private and university centers attached to universities.</a:t>
            </a:r>
          </a:p>
          <a:p>
            <a:pPr>
              <a:buFont typeface="Arial" charset="0"/>
              <a:buChar char="•"/>
            </a:pPr>
            <a:r>
              <a:rPr lang="en-US" sz="1600">
                <a:latin typeface="Calibri" pitchFamily="34" charset="0"/>
              </a:rPr>
              <a:t>700 - 1. 000</a:t>
            </a:r>
            <a:r>
              <a:rPr lang="es-ES" sz="1600">
                <a:latin typeface="Calibri" pitchFamily="34" charset="0"/>
              </a:rPr>
              <a:t>  € per year.</a:t>
            </a:r>
            <a:endParaRPr lang="en-US" sz="1600">
              <a:latin typeface="Calibri" pitchFamily="34" charset="0"/>
            </a:endParaRPr>
          </a:p>
          <a:p>
            <a:endParaRPr lang="es-ES" sz="2000">
              <a:latin typeface="Calibri" pitchFamily="34" charset="0"/>
            </a:endParaRPr>
          </a:p>
          <a:p>
            <a:r>
              <a:rPr lang="es-ES" sz="2000" b="1">
                <a:latin typeface="Calibri" pitchFamily="34" charset="0"/>
              </a:rPr>
              <a:t>LAST STATISTICS:</a:t>
            </a:r>
          </a:p>
          <a:p>
            <a:pPr>
              <a:buFont typeface="Arial" charset="0"/>
              <a:buChar char="•"/>
            </a:pPr>
            <a:r>
              <a:rPr lang="es-ES" sz="1600">
                <a:latin typeface="Calibri" pitchFamily="34" charset="0"/>
              </a:rPr>
              <a:t>We have 508 nurses per 100.000 residents.</a:t>
            </a:r>
          </a:p>
          <a:p>
            <a:pPr>
              <a:buFont typeface="Arial" charset="0"/>
              <a:buChar char="•"/>
            </a:pPr>
            <a:r>
              <a:rPr lang="es-ES" sz="1600">
                <a:latin typeface="Calibri" pitchFamily="34" charset="0"/>
              </a:rPr>
              <a:t>The European Average is 801 per 100.000 residents. </a:t>
            </a:r>
          </a:p>
          <a:p>
            <a:pPr>
              <a:buFont typeface="Arial" charset="0"/>
              <a:buChar char="•"/>
            </a:pPr>
            <a:r>
              <a:rPr lang="es-ES" sz="1600">
                <a:latin typeface="Calibri" pitchFamily="34" charset="0"/>
              </a:rPr>
              <a:t>We would need </a:t>
            </a:r>
            <a:r>
              <a:rPr lang="es-ES" sz="1600" b="1">
                <a:latin typeface="Calibri" pitchFamily="34" charset="0"/>
              </a:rPr>
              <a:t>141.783 </a:t>
            </a:r>
            <a:r>
              <a:rPr lang="es-ES" sz="1600">
                <a:latin typeface="Calibri" pitchFamily="34" charset="0"/>
              </a:rPr>
              <a:t>nurses to get de European average.</a:t>
            </a:r>
          </a:p>
          <a:p>
            <a:pPr>
              <a:buFont typeface="Arial" charset="0"/>
              <a:buChar char="•"/>
            </a:pPr>
            <a:r>
              <a:rPr lang="en-US" sz="1600">
                <a:latin typeface="Calibri" pitchFamily="34" charset="0"/>
              </a:rPr>
              <a:t>Other countries are beginning to take advantage of the human resources that Spain is not the way to use. This human resources are especially valued abroad for its excellent training, as complete as diversified .</a:t>
            </a:r>
          </a:p>
          <a:p>
            <a:pPr>
              <a:buFont typeface="Arial" charset="0"/>
              <a:buChar char="•"/>
            </a:pPr>
            <a:r>
              <a:rPr lang="es-ES" sz="1600">
                <a:latin typeface="Calibri" pitchFamily="34" charset="0"/>
              </a:rPr>
              <a:t>Lots of nurses are working abroad.  Nearly 5.000 nurse left Spain to work abroad in the last 5 years.</a:t>
            </a:r>
          </a:p>
          <a:p>
            <a:r>
              <a:rPr lang="es-ES" sz="1600">
                <a:latin typeface="Calibri" pitchFamily="34" charset="0"/>
              </a:rPr>
              <a:t>     - Mainly UK and France.         </a:t>
            </a:r>
          </a:p>
          <a:p>
            <a:r>
              <a:rPr lang="es-ES" sz="1600">
                <a:latin typeface="Calibri" pitchFamily="34" charset="0"/>
              </a:rPr>
              <a:t>     - Better income.</a:t>
            </a:r>
          </a:p>
          <a:p>
            <a:r>
              <a:rPr lang="es-ES" sz="1600">
                <a:latin typeface="Calibri" pitchFamily="34" charset="0"/>
              </a:rPr>
              <a:t>     - Accomodation.</a:t>
            </a:r>
          </a:p>
          <a:p>
            <a:r>
              <a:rPr lang="es-ES" sz="1600">
                <a:latin typeface="Calibri" pitchFamily="34" charset="0"/>
              </a:rPr>
              <a:t>     - Better conditions</a:t>
            </a:r>
          </a:p>
          <a:p>
            <a:r>
              <a:rPr lang="es-ES">
                <a:latin typeface="Calibri" pitchFamily="34" charset="0"/>
              </a:rPr>
              <a:t>     </a:t>
            </a:r>
          </a:p>
          <a:p>
            <a:endParaRPr lang="es-ES">
              <a:latin typeface="Calibri" pitchFamily="34" charset="0"/>
            </a:endParaRPr>
          </a:p>
          <a:p>
            <a:endParaRPr lang="es-ES">
              <a:latin typeface="Calibri" pitchFamily="34" charset="0"/>
            </a:endParaRPr>
          </a:p>
        </p:txBody>
      </p:sp>
      <p:pic>
        <p:nvPicPr>
          <p:cNvPr id="24584" name="Picture 4"/>
          <p:cNvPicPr>
            <a:picLocks noChangeAspect="1" noChangeArrowheads="1"/>
          </p:cNvPicPr>
          <p:nvPr/>
        </p:nvPicPr>
        <p:blipFill>
          <a:blip r:embed="rId5"/>
          <a:srcRect/>
          <a:stretch>
            <a:fillRect/>
          </a:stretch>
        </p:blipFill>
        <p:spPr bwMode="auto">
          <a:xfrm>
            <a:off x="6300788" y="2636838"/>
            <a:ext cx="2482850" cy="148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6 Imagen" descr="logo new slogan.png"/>
          <p:cNvPicPr>
            <a:picLocks noChangeAspect="1"/>
          </p:cNvPicPr>
          <p:nvPr/>
        </p:nvPicPr>
        <p:blipFill>
          <a:blip r:embed="rId2"/>
          <a:srcRect/>
          <a:stretch>
            <a:fillRect/>
          </a:stretch>
        </p:blipFill>
        <p:spPr bwMode="auto">
          <a:xfrm>
            <a:off x="7235825" y="188913"/>
            <a:ext cx="1709738" cy="738187"/>
          </a:xfrm>
          <a:prstGeom prst="rect">
            <a:avLst/>
          </a:prstGeom>
          <a:noFill/>
          <a:ln w="9525">
            <a:noFill/>
            <a:miter lim="800000"/>
            <a:headEnd/>
            <a:tailEnd/>
          </a:ln>
        </p:spPr>
      </p:pic>
      <p:sp>
        <p:nvSpPr>
          <p:cNvPr id="11" name="10 Rectángulo"/>
          <p:cNvSpPr/>
          <p:nvPr/>
        </p:nvSpPr>
        <p:spPr>
          <a:xfrm>
            <a:off x="-180975" y="0"/>
            <a:ext cx="792163"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233523"/>
            <a:ext cx="6867158" cy="400110"/>
          </a:xfrm>
          <a:prstGeom prst="rect">
            <a:avLst/>
          </a:prstGeom>
        </p:spPr>
        <p:txBody>
          <a:bodyPr>
            <a:spAutoFit/>
          </a:bodyPr>
          <a:lstStyle/>
          <a:p>
            <a:pPr algn="ctr" fontAlgn="auto">
              <a:spcBef>
                <a:spcPts val="0"/>
              </a:spcBef>
              <a:spcAft>
                <a:spcPts val="0"/>
              </a:spcAft>
              <a:defRPr/>
            </a:pP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 VETPRO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900113" y="333375"/>
            <a:ext cx="6408737" cy="1446213"/>
          </a:xfrm>
          <a:prstGeom prst="rect">
            <a:avLst/>
          </a:prstGeom>
          <a:noFill/>
        </p:spPr>
        <p:txBody>
          <a:bodyPr>
            <a:spAutoFit/>
          </a:bodyPr>
          <a:lstStyle/>
          <a:p>
            <a:pPr algn="just" fontAlgn="auto">
              <a:spcBef>
                <a:spcPts val="0"/>
              </a:spcBef>
              <a:spcAft>
                <a:spcPts val="0"/>
              </a:spcAft>
              <a:defRPr/>
            </a:pPr>
            <a:r>
              <a:rPr lang="es-ES" sz="4400" b="1" dirty="0" err="1">
                <a:solidFill>
                  <a:schemeClr val="tx1">
                    <a:lumMod val="85000"/>
                    <a:lumOff val="15000"/>
                  </a:schemeClr>
                </a:solidFill>
                <a:latin typeface="Cambria" pitchFamily="18" charset="0"/>
              </a:rPr>
              <a:t>Physiotherapy</a:t>
            </a:r>
            <a:endParaRPr lang="es-ES" sz="4400" b="1" dirty="0">
              <a:solidFill>
                <a:schemeClr val="tx1">
                  <a:lumMod val="85000"/>
                  <a:lumOff val="15000"/>
                </a:schemeClr>
              </a:solidFill>
              <a:latin typeface="Cambria" pitchFamily="18" charset="0"/>
            </a:endParaRPr>
          </a:p>
          <a:p>
            <a:pPr algn="just" fontAlgn="auto">
              <a:spcBef>
                <a:spcPts val="0"/>
              </a:spcBef>
              <a:spcAft>
                <a:spcPts val="0"/>
              </a:spcAft>
              <a:defRPr/>
            </a:pPr>
            <a:endParaRPr lang="es-ES" sz="4400" b="1" dirty="0">
              <a:solidFill>
                <a:schemeClr val="tx1">
                  <a:lumMod val="85000"/>
                  <a:lumOff val="15000"/>
                </a:schemeClr>
              </a:solidFill>
              <a:latin typeface="Cambria" pitchFamily="18" charset="0"/>
            </a:endParaRPr>
          </a:p>
        </p:txBody>
      </p:sp>
      <p:sp>
        <p:nvSpPr>
          <p:cNvPr id="25605" name="17 CuadroTexto"/>
          <p:cNvSpPr txBox="1">
            <a:spLocks noChangeArrowheads="1"/>
          </p:cNvSpPr>
          <p:nvPr/>
        </p:nvSpPr>
        <p:spPr bwMode="auto">
          <a:xfrm>
            <a:off x="1042988" y="2492375"/>
            <a:ext cx="6769100" cy="646113"/>
          </a:xfrm>
          <a:prstGeom prst="rect">
            <a:avLst/>
          </a:prstGeom>
          <a:noFill/>
          <a:ln w="9525">
            <a:noFill/>
            <a:miter lim="800000"/>
            <a:headEnd/>
            <a:tailEnd/>
          </a:ln>
        </p:spPr>
        <p:txBody>
          <a:bodyPr>
            <a:spAutoFit/>
          </a:bodyPr>
          <a:lstStyle/>
          <a:p>
            <a:endParaRPr lang="en-GB">
              <a:latin typeface="Calibri" pitchFamily="34" charset="0"/>
            </a:endParaRPr>
          </a:p>
          <a:p>
            <a:endParaRPr lang="es-ES">
              <a:latin typeface="Calibri" pitchFamily="34" charset="0"/>
            </a:endParaRPr>
          </a:p>
        </p:txBody>
      </p:sp>
      <p:pic>
        <p:nvPicPr>
          <p:cNvPr id="25606" name="9 Imagen" descr="EU flag-Erasmus+_vect_POS.jpg"/>
          <p:cNvPicPr>
            <a:picLocks noChangeAspect="1"/>
          </p:cNvPicPr>
          <p:nvPr/>
        </p:nvPicPr>
        <p:blipFill>
          <a:blip r:embed="rId3"/>
          <a:srcRect/>
          <a:stretch>
            <a:fillRect/>
          </a:stretch>
        </p:blipFill>
        <p:spPr bwMode="auto">
          <a:xfrm>
            <a:off x="5076825" y="188913"/>
            <a:ext cx="1798638" cy="514350"/>
          </a:xfrm>
          <a:prstGeom prst="rect">
            <a:avLst/>
          </a:prstGeom>
          <a:noFill/>
          <a:ln w="9525">
            <a:noFill/>
            <a:miter lim="800000"/>
            <a:headEnd/>
            <a:tailEnd/>
          </a:ln>
        </p:spPr>
      </p:pic>
      <p:sp>
        <p:nvSpPr>
          <p:cNvPr id="25607" name="7 CuadroTexto"/>
          <p:cNvSpPr txBox="1">
            <a:spLocks noChangeArrowheads="1"/>
          </p:cNvSpPr>
          <p:nvPr/>
        </p:nvSpPr>
        <p:spPr bwMode="auto">
          <a:xfrm>
            <a:off x="1116013" y="1125538"/>
            <a:ext cx="7704137" cy="6584950"/>
          </a:xfrm>
          <a:prstGeom prst="rect">
            <a:avLst/>
          </a:prstGeom>
          <a:noFill/>
          <a:ln w="9525">
            <a:noFill/>
            <a:miter lim="800000"/>
            <a:headEnd/>
            <a:tailEnd/>
          </a:ln>
        </p:spPr>
        <p:txBody>
          <a:bodyPr>
            <a:spAutoFit/>
          </a:bodyPr>
          <a:lstStyle/>
          <a:p>
            <a:r>
              <a:rPr lang="es-ES" b="1">
                <a:latin typeface="Calibri" pitchFamily="34" charset="0"/>
              </a:rPr>
              <a:t>STUDIES:</a:t>
            </a:r>
          </a:p>
          <a:p>
            <a:pPr algn="just"/>
            <a:r>
              <a:rPr lang="en-US" sz="1400">
                <a:latin typeface="Calibri" pitchFamily="34" charset="0"/>
              </a:rPr>
              <a:t>Physiotherapy studies in our country lead to obtaining a four year degree and 240 ECTS or European credits . The involves an intensive theoretical and practical training in all types of physical therapy , which empowers physical therapists to deal with all scientific and technical guarantees a multitude of diseases to achieve speed up the recovery process by applying the knowledge acquired.</a:t>
            </a:r>
          </a:p>
          <a:p>
            <a:endParaRPr lang="es-ES">
              <a:latin typeface="Calibri" pitchFamily="34" charset="0"/>
            </a:endParaRPr>
          </a:p>
          <a:p>
            <a:r>
              <a:rPr lang="es-ES" b="1">
                <a:latin typeface="Calibri" pitchFamily="34" charset="0"/>
              </a:rPr>
              <a:t>LAST STATISTICS:</a:t>
            </a:r>
          </a:p>
          <a:p>
            <a:pPr algn="just">
              <a:buFont typeface="Arial" charset="0"/>
              <a:buChar char="•"/>
            </a:pPr>
            <a:r>
              <a:rPr lang="en-US" sz="1400">
                <a:latin typeface="Calibri" pitchFamily="34" charset="0"/>
              </a:rPr>
              <a:t> Only 32% say they work a full 40 hours compared with 55% of those working less than 40 hours.</a:t>
            </a:r>
          </a:p>
          <a:p>
            <a:pPr algn="just">
              <a:buFont typeface="Arial" charset="0"/>
              <a:buChar char="•"/>
            </a:pPr>
            <a:r>
              <a:rPr lang="en-US" sz="1400">
                <a:latin typeface="Calibri" pitchFamily="34" charset="0"/>
              </a:rPr>
              <a:t> Many who say they work less than 40 hours, they are working in 2 different companies, with the difficulties that this entails in terms of tax and personal level.</a:t>
            </a:r>
          </a:p>
          <a:p>
            <a:pPr algn="just">
              <a:buFont typeface="Arial" charset="0"/>
              <a:buChar char="•"/>
            </a:pPr>
            <a:r>
              <a:rPr lang="en-US" sz="1400">
                <a:latin typeface="Calibri" pitchFamily="34" charset="0"/>
              </a:rPr>
              <a:t>The income is less than 1,000 euros a month.  They are healthcare professionals, often highly trained, whose salaries are lower than many professions that do not need any qualifications, and have the responsibilities of a physiotherapist. </a:t>
            </a:r>
          </a:p>
          <a:p>
            <a:pPr algn="just">
              <a:buFont typeface="Arial" charset="0"/>
              <a:buChar char="•"/>
            </a:pPr>
            <a:r>
              <a:rPr lang="en-US" sz="1400">
                <a:latin typeface="Calibri" pitchFamily="34" charset="0"/>
              </a:rPr>
              <a:t> Most of them, are working as autonomous follow by whose are working as employees.</a:t>
            </a:r>
          </a:p>
          <a:p>
            <a:pPr algn="just">
              <a:buFont typeface="Arial" charset="0"/>
              <a:buChar char="•"/>
            </a:pPr>
            <a:r>
              <a:rPr lang="en-US" sz="1400">
                <a:latin typeface="Calibri" pitchFamily="34" charset="0"/>
              </a:rPr>
              <a:t>Many physiotherapy centers have closed in this period of crisis, and many others only survive such , which are needed less physiotherapists , since the public offering has not increased . But instead, each year an average of 100 out physios college graduates , and this does not stop. The consequent is the saturation of the labor market .</a:t>
            </a:r>
          </a:p>
          <a:p>
            <a:pPr algn="just">
              <a:buFont typeface="Arial" charset="0"/>
              <a:buChar char="•"/>
            </a:pPr>
            <a:r>
              <a:rPr lang="en-US" sz="1400">
                <a:latin typeface="Calibri" pitchFamily="34" charset="0"/>
              </a:rPr>
              <a:t>44% of physiotherapists accept or accepted the contract proposed to them without knowing what their rights and wage law.</a:t>
            </a:r>
          </a:p>
          <a:p>
            <a:pPr algn="just">
              <a:buFont typeface="Arial" charset="0"/>
              <a:buChar char="•"/>
            </a:pPr>
            <a:r>
              <a:rPr lang="en-US" sz="1400">
                <a:latin typeface="Calibri" pitchFamily="34" charset="0"/>
              </a:rPr>
              <a:t>Many physiotherapists leave our country to work abroad:</a:t>
            </a:r>
          </a:p>
          <a:p>
            <a:pPr algn="just"/>
            <a:r>
              <a:rPr lang="en-US" sz="1400">
                <a:latin typeface="Calibri" pitchFamily="34" charset="0"/>
              </a:rPr>
              <a:t>      -</a:t>
            </a:r>
            <a:r>
              <a:rPr lang="es-ES" sz="1400">
                <a:latin typeface="Calibri" pitchFamily="34" charset="0"/>
              </a:rPr>
              <a:t>Better income.</a:t>
            </a:r>
          </a:p>
          <a:p>
            <a:pPr algn="just"/>
            <a:r>
              <a:rPr lang="es-ES" sz="1400">
                <a:latin typeface="Calibri" pitchFamily="34" charset="0"/>
              </a:rPr>
              <a:t>     - Accomodation.</a:t>
            </a:r>
          </a:p>
          <a:p>
            <a:pPr algn="just"/>
            <a:r>
              <a:rPr lang="es-ES" sz="1400">
                <a:latin typeface="Calibri" pitchFamily="34" charset="0"/>
              </a:rPr>
              <a:t>     - Better conditions</a:t>
            </a:r>
            <a:endParaRPr lang="en-US" sz="1400">
              <a:latin typeface="Calibri" pitchFamily="34" charset="0"/>
            </a:endParaRPr>
          </a:p>
          <a:p>
            <a:pPr algn="just"/>
            <a:r>
              <a:rPr lang="es-ES" sz="1200">
                <a:latin typeface="Calibri" pitchFamily="34" charset="0"/>
              </a:rPr>
              <a:t/>
            </a:r>
            <a:br>
              <a:rPr lang="es-ES" sz="1200">
                <a:latin typeface="Calibri" pitchFamily="34" charset="0"/>
              </a:rPr>
            </a:br>
            <a:endParaRPr lang="es-ES" sz="1200">
              <a:latin typeface="Calibri" pitchFamily="34" charset="0"/>
            </a:endParaRPr>
          </a:p>
          <a:p>
            <a:pPr algn="just"/>
            <a:r>
              <a:rPr lang="es-ES">
                <a:latin typeface="Calibri" pitchFamily="34" charset="0"/>
              </a:rPr>
              <a:t/>
            </a:r>
            <a:br>
              <a:rPr lang="es-ES">
                <a:latin typeface="Calibri" pitchFamily="34" charset="0"/>
              </a:rPr>
            </a:br>
            <a:endParaRPr lang="es-ES">
              <a:latin typeface="Calibri" pitchFamily="34" charset="0"/>
            </a:endParaRPr>
          </a:p>
        </p:txBody>
      </p:sp>
      <p:pic>
        <p:nvPicPr>
          <p:cNvPr id="25608" name="Picture 1"/>
          <p:cNvPicPr>
            <a:picLocks noChangeAspect="1" noChangeArrowheads="1"/>
          </p:cNvPicPr>
          <p:nvPr/>
        </p:nvPicPr>
        <p:blipFill>
          <a:blip r:embed="rId4"/>
          <a:srcRect/>
          <a:stretch>
            <a:fillRect/>
          </a:stretch>
        </p:blipFill>
        <p:spPr bwMode="auto">
          <a:xfrm>
            <a:off x="7380288" y="5445125"/>
            <a:ext cx="1352550" cy="102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Título"/>
          <p:cNvSpPr>
            <a:spLocks noGrp="1"/>
          </p:cNvSpPr>
          <p:nvPr>
            <p:ph type="title"/>
          </p:nvPr>
        </p:nvSpPr>
        <p:spPr/>
        <p:txBody>
          <a:bodyPr/>
          <a:lstStyle/>
          <a:p>
            <a:r>
              <a:rPr lang="es-ES" smtClean="0"/>
              <a:t>CROATIA</a:t>
            </a:r>
          </a:p>
        </p:txBody>
      </p:sp>
      <p:sp>
        <p:nvSpPr>
          <p:cNvPr id="3" name="2 Marcador de contenido"/>
          <p:cNvSpPr>
            <a:spLocks noGrp="1"/>
          </p:cNvSpPr>
          <p:nvPr>
            <p:ph idx="1"/>
          </p:nvPr>
        </p:nvSpPr>
        <p:spPr/>
        <p:txBody>
          <a:bodyPr rtlCol="0">
            <a:normAutofit fontScale="92500" lnSpcReduction="20000"/>
          </a:bodyPr>
          <a:lstStyle/>
          <a:p>
            <a:pPr fontAlgn="auto">
              <a:spcAft>
                <a:spcPts val="0"/>
              </a:spcAft>
              <a:buFont typeface="Arial" pitchFamily="34" charset="0"/>
              <a:buNone/>
              <a:defRPr/>
            </a:pPr>
            <a:r>
              <a:rPr lang="es-ES" dirty="0" err="1" smtClean="0"/>
              <a:t>What</a:t>
            </a:r>
            <a:r>
              <a:rPr lang="es-ES" dirty="0" smtClean="0"/>
              <a:t> </a:t>
            </a:r>
            <a:r>
              <a:rPr lang="es-ES" dirty="0" err="1" smtClean="0"/>
              <a:t>is</a:t>
            </a:r>
            <a:r>
              <a:rPr lang="es-ES" dirty="0" smtClean="0"/>
              <a:t> </a:t>
            </a:r>
            <a:r>
              <a:rPr lang="es-ES" dirty="0" err="1" smtClean="0"/>
              <a:t>the</a:t>
            </a:r>
            <a:r>
              <a:rPr lang="es-ES" dirty="0" smtClean="0"/>
              <a:t> </a:t>
            </a:r>
            <a:r>
              <a:rPr lang="es-ES" dirty="0" err="1" smtClean="0"/>
              <a:t>situation</a:t>
            </a:r>
            <a:r>
              <a:rPr lang="es-ES" dirty="0" smtClean="0"/>
              <a:t> in </a:t>
            </a:r>
            <a:r>
              <a:rPr lang="es-ES" dirty="0" err="1" smtClean="0"/>
              <a:t>your</a:t>
            </a:r>
            <a:r>
              <a:rPr lang="es-ES" dirty="0" smtClean="0"/>
              <a:t> country?</a:t>
            </a:r>
          </a:p>
          <a:p>
            <a:pPr fontAlgn="auto">
              <a:spcAft>
                <a:spcPts val="0"/>
              </a:spcAft>
              <a:buFont typeface="Arial" pitchFamily="34" charset="0"/>
              <a:buNone/>
              <a:defRPr/>
            </a:pPr>
            <a:endParaRPr lang="es-ES" dirty="0" smtClean="0"/>
          </a:p>
          <a:p>
            <a:pPr fontAlgn="auto">
              <a:spcAft>
                <a:spcPts val="0"/>
              </a:spcAft>
              <a:buFont typeface="Arial" pitchFamily="34" charset="0"/>
              <a:buChar char="•"/>
              <a:defRPr/>
            </a:pPr>
            <a:r>
              <a:rPr lang="es-ES" b="1" dirty="0" err="1" smtClean="0">
                <a:solidFill>
                  <a:schemeClr val="tx1">
                    <a:lumMod val="85000"/>
                    <a:lumOff val="15000"/>
                  </a:schemeClr>
                </a:solidFill>
              </a:rPr>
              <a:t>Public</a:t>
            </a:r>
            <a:r>
              <a:rPr lang="es-ES" b="1" dirty="0" smtClean="0">
                <a:solidFill>
                  <a:schemeClr val="tx1">
                    <a:lumMod val="85000"/>
                    <a:lumOff val="15000"/>
                  </a:schemeClr>
                </a:solidFill>
              </a:rPr>
              <a:t> </a:t>
            </a:r>
            <a:r>
              <a:rPr lang="es-ES" b="1" dirty="0" err="1" smtClean="0">
                <a:solidFill>
                  <a:schemeClr val="tx1">
                    <a:lumMod val="85000"/>
                    <a:lumOff val="15000"/>
                  </a:schemeClr>
                </a:solidFill>
              </a:rPr>
              <a:t>healthcare</a:t>
            </a:r>
            <a:endParaRPr lang="es-ES" b="1" dirty="0" smtClean="0">
              <a:solidFill>
                <a:schemeClr val="tx1">
                  <a:lumMod val="85000"/>
                  <a:lumOff val="15000"/>
                </a:schemeClr>
              </a:solidFill>
            </a:endParaRPr>
          </a:p>
          <a:p>
            <a:pPr fontAlgn="auto">
              <a:spcAft>
                <a:spcPts val="0"/>
              </a:spcAft>
              <a:buFont typeface="Arial" pitchFamily="34" charset="0"/>
              <a:buChar char="•"/>
              <a:defRPr/>
            </a:pPr>
            <a:endParaRPr lang="es-ES" b="1" dirty="0" smtClean="0">
              <a:solidFill>
                <a:schemeClr val="tx1">
                  <a:lumMod val="85000"/>
                  <a:lumOff val="15000"/>
                </a:schemeClr>
              </a:solidFill>
            </a:endParaRPr>
          </a:p>
          <a:p>
            <a:pPr fontAlgn="auto">
              <a:spcAft>
                <a:spcPts val="0"/>
              </a:spcAft>
              <a:buFont typeface="Arial" pitchFamily="34" charset="0"/>
              <a:buChar char="•"/>
              <a:defRPr/>
            </a:pPr>
            <a:r>
              <a:rPr lang="es-ES" b="1" dirty="0" err="1" smtClean="0">
                <a:solidFill>
                  <a:schemeClr val="tx1">
                    <a:lumMod val="85000"/>
                    <a:lumOff val="15000"/>
                  </a:schemeClr>
                </a:solidFill>
              </a:rPr>
              <a:t>Private</a:t>
            </a:r>
            <a:r>
              <a:rPr lang="es-ES" b="1" dirty="0" smtClean="0">
                <a:solidFill>
                  <a:schemeClr val="tx1">
                    <a:lumMod val="85000"/>
                    <a:lumOff val="15000"/>
                  </a:schemeClr>
                </a:solidFill>
              </a:rPr>
              <a:t> </a:t>
            </a:r>
            <a:r>
              <a:rPr lang="es-ES" b="1" dirty="0" err="1" smtClean="0">
                <a:solidFill>
                  <a:schemeClr val="tx1">
                    <a:lumMod val="85000"/>
                    <a:lumOff val="15000"/>
                  </a:schemeClr>
                </a:solidFill>
              </a:rPr>
              <a:t>healthcare</a:t>
            </a:r>
            <a:endParaRPr lang="es-ES" b="1" dirty="0" smtClean="0">
              <a:solidFill>
                <a:schemeClr val="tx1">
                  <a:lumMod val="85000"/>
                  <a:lumOff val="15000"/>
                </a:schemeClr>
              </a:solidFill>
            </a:endParaRPr>
          </a:p>
          <a:p>
            <a:pPr fontAlgn="auto">
              <a:spcAft>
                <a:spcPts val="0"/>
              </a:spcAft>
              <a:buFont typeface="Arial" pitchFamily="34" charset="0"/>
              <a:buChar char="•"/>
              <a:defRPr/>
            </a:pPr>
            <a:endParaRPr lang="es-ES" b="1" dirty="0" smtClean="0">
              <a:solidFill>
                <a:schemeClr val="tx1">
                  <a:lumMod val="85000"/>
                  <a:lumOff val="15000"/>
                </a:schemeClr>
              </a:solidFill>
            </a:endParaRPr>
          </a:p>
          <a:p>
            <a:pPr fontAlgn="auto">
              <a:spcAft>
                <a:spcPts val="0"/>
              </a:spcAft>
              <a:buFont typeface="Arial" pitchFamily="34" charset="0"/>
              <a:buChar char="•"/>
              <a:defRPr/>
            </a:pPr>
            <a:r>
              <a:rPr lang="en-US" b="1" dirty="0" smtClean="0">
                <a:solidFill>
                  <a:schemeClr val="tx1">
                    <a:lumMod val="85000"/>
                    <a:lumOff val="15000"/>
                  </a:schemeClr>
                </a:solidFill>
              </a:rPr>
              <a:t>Nursery</a:t>
            </a:r>
          </a:p>
          <a:p>
            <a:pPr fontAlgn="auto">
              <a:spcAft>
                <a:spcPts val="0"/>
              </a:spcAft>
              <a:buFont typeface="Arial" pitchFamily="34" charset="0"/>
              <a:buChar char="•"/>
              <a:defRPr/>
            </a:pPr>
            <a:endParaRPr lang="en-US" b="1" dirty="0" smtClean="0">
              <a:solidFill>
                <a:schemeClr val="tx1">
                  <a:lumMod val="85000"/>
                  <a:lumOff val="15000"/>
                </a:schemeClr>
              </a:solidFill>
            </a:endParaRPr>
          </a:p>
          <a:p>
            <a:pPr fontAlgn="auto">
              <a:spcAft>
                <a:spcPts val="0"/>
              </a:spcAft>
              <a:buFont typeface="Arial" pitchFamily="34" charset="0"/>
              <a:buChar char="•"/>
              <a:defRPr/>
            </a:pPr>
            <a:r>
              <a:rPr lang="es-ES" b="1" dirty="0" err="1" smtClean="0">
                <a:solidFill>
                  <a:schemeClr val="tx1">
                    <a:lumMod val="85000"/>
                    <a:lumOff val="15000"/>
                  </a:schemeClr>
                </a:solidFill>
              </a:rPr>
              <a:t>Physiotherapy</a:t>
            </a:r>
            <a:endParaRPr lang="es-ES" b="1" dirty="0" smtClean="0">
              <a:solidFill>
                <a:schemeClr val="tx1">
                  <a:lumMod val="85000"/>
                  <a:lumOff val="15000"/>
                </a:schemeClr>
              </a:solidFill>
            </a:endParaRPr>
          </a:p>
          <a:p>
            <a:pPr fontAlgn="auto">
              <a:spcAft>
                <a:spcPts val="0"/>
              </a:spcAft>
              <a:buFont typeface="Arial" pitchFamily="34" charset="0"/>
              <a:buNone/>
              <a:defRPr/>
            </a:pPr>
            <a:endParaRPr lang="en-US" b="1" dirty="0" smtClean="0">
              <a:solidFill>
                <a:schemeClr val="tx1">
                  <a:lumMod val="85000"/>
                  <a:lumOff val="15000"/>
                </a:schemeClr>
              </a:solidFill>
            </a:endParaRPr>
          </a:p>
          <a:p>
            <a:pPr fontAlgn="auto">
              <a:spcAft>
                <a:spcPts val="0"/>
              </a:spcAft>
              <a:buFont typeface="Arial" pitchFamily="34" charset="0"/>
              <a:buNone/>
              <a:defRPr/>
            </a:pPr>
            <a:endParaRPr lang="es-ES" b="1" dirty="0" smtClean="0">
              <a:solidFill>
                <a:schemeClr val="tx1">
                  <a:lumMod val="85000"/>
                  <a:lumOff val="15000"/>
                </a:schemeClr>
              </a:solidFill>
            </a:endParaRPr>
          </a:p>
          <a:p>
            <a:pPr fontAlgn="auto">
              <a:spcAft>
                <a:spcPts val="0"/>
              </a:spcAft>
              <a:buFont typeface="Arial" pitchFamily="34" charset="0"/>
              <a:buNone/>
              <a:defRPr/>
            </a:pPr>
            <a:endParaRPr lang="es-ES" dirty="0" smtClean="0"/>
          </a:p>
          <a:p>
            <a:pPr fontAlgn="auto">
              <a:spcAft>
                <a:spcPts val="0"/>
              </a:spcAft>
              <a:buFont typeface="Arial" pitchFamily="34" charset="0"/>
              <a:buChar char="•"/>
              <a:defRPr/>
            </a:pPr>
            <a:endParaRPr lang="es-ES" dirty="0"/>
          </a:p>
        </p:txBody>
      </p:sp>
      <p:pic>
        <p:nvPicPr>
          <p:cNvPr id="26627" name="3 Imagen" descr="EU flag-Erasmus+_vect_POS.jpg"/>
          <p:cNvPicPr>
            <a:picLocks noChangeAspect="1"/>
          </p:cNvPicPr>
          <p:nvPr/>
        </p:nvPicPr>
        <p:blipFill>
          <a:blip r:embed="rId2"/>
          <a:srcRect/>
          <a:stretch>
            <a:fillRect/>
          </a:stretch>
        </p:blipFill>
        <p:spPr bwMode="auto">
          <a:xfrm>
            <a:off x="6948488" y="1052513"/>
            <a:ext cx="1798637" cy="514350"/>
          </a:xfrm>
          <a:prstGeom prst="rect">
            <a:avLst/>
          </a:prstGeom>
          <a:noFill/>
          <a:ln w="9525">
            <a:noFill/>
            <a:miter lim="800000"/>
            <a:headEnd/>
            <a:tailEnd/>
          </a:ln>
        </p:spPr>
      </p:pic>
      <p:pic>
        <p:nvPicPr>
          <p:cNvPr id="26628" name="4 Imagen" descr="logo new slogan.png"/>
          <p:cNvPicPr>
            <a:picLocks noChangeAspect="1"/>
          </p:cNvPicPr>
          <p:nvPr/>
        </p:nvPicPr>
        <p:blipFill>
          <a:blip r:embed="rId3"/>
          <a:srcRect/>
          <a:stretch>
            <a:fillRect/>
          </a:stretch>
        </p:blipFill>
        <p:spPr bwMode="auto">
          <a:xfrm>
            <a:off x="7019925" y="260350"/>
            <a:ext cx="1709738" cy="7381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6 Imagen" descr="logo new slogan.png"/>
          <p:cNvPicPr>
            <a:picLocks noChangeAspect="1"/>
          </p:cNvPicPr>
          <p:nvPr/>
        </p:nvPicPr>
        <p:blipFill>
          <a:blip r:embed="rId2"/>
          <a:srcRect/>
          <a:stretch>
            <a:fillRect/>
          </a:stretch>
        </p:blipFill>
        <p:spPr bwMode="auto">
          <a:xfrm>
            <a:off x="7235825" y="188913"/>
            <a:ext cx="1709738" cy="738187"/>
          </a:xfrm>
          <a:prstGeom prst="rect">
            <a:avLst/>
          </a:prstGeom>
          <a:noFill/>
          <a:ln w="9525">
            <a:noFill/>
            <a:miter lim="800000"/>
            <a:headEnd/>
            <a:tailEnd/>
          </a:ln>
        </p:spPr>
      </p:pic>
      <p:sp>
        <p:nvSpPr>
          <p:cNvPr id="11" name="10 Rectángulo"/>
          <p:cNvSpPr/>
          <p:nvPr/>
        </p:nvSpPr>
        <p:spPr>
          <a:xfrm>
            <a:off x="-180975" y="0"/>
            <a:ext cx="792163"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233523"/>
            <a:ext cx="6867158" cy="400110"/>
          </a:xfrm>
          <a:prstGeom prst="rect">
            <a:avLst/>
          </a:prstGeom>
        </p:spPr>
        <p:txBody>
          <a:bodyPr>
            <a:spAutoFit/>
          </a:bodyPr>
          <a:lstStyle/>
          <a:p>
            <a:pPr algn="ctr" fontAlgn="auto">
              <a:spcBef>
                <a:spcPts val="0"/>
              </a:spcBef>
              <a:spcAft>
                <a:spcPts val="0"/>
              </a:spcAft>
              <a:defRPr/>
            </a:pP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 VETPRO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827088" y="333375"/>
            <a:ext cx="6265862" cy="768350"/>
          </a:xfrm>
          <a:prstGeom prst="rect">
            <a:avLst/>
          </a:prstGeom>
          <a:noFill/>
        </p:spPr>
        <p:txBody>
          <a:bodyPr>
            <a:spAutoFit/>
          </a:bodyPr>
          <a:lstStyle/>
          <a:p>
            <a:pPr algn="ctr" fontAlgn="auto">
              <a:spcBef>
                <a:spcPts val="0"/>
              </a:spcBef>
              <a:spcAft>
                <a:spcPts val="0"/>
              </a:spcAft>
              <a:defRPr/>
            </a:pPr>
            <a:r>
              <a:rPr lang="en-US" sz="4400" b="1" dirty="0">
                <a:solidFill>
                  <a:schemeClr val="tx1">
                    <a:lumMod val="85000"/>
                    <a:lumOff val="15000"/>
                  </a:schemeClr>
                </a:solidFill>
                <a:latin typeface="Cambria" pitchFamily="18" charset="0"/>
              </a:rPr>
              <a:t>Conclusions</a:t>
            </a:r>
            <a:endParaRPr lang="es-ES" sz="4400" b="1" dirty="0">
              <a:solidFill>
                <a:schemeClr val="tx1">
                  <a:lumMod val="85000"/>
                  <a:lumOff val="15000"/>
                </a:schemeClr>
              </a:solidFill>
              <a:latin typeface="Cambria" pitchFamily="18" charset="0"/>
            </a:endParaRPr>
          </a:p>
        </p:txBody>
      </p:sp>
      <p:sp>
        <p:nvSpPr>
          <p:cNvPr id="18" name="17 CuadroTexto"/>
          <p:cNvSpPr txBox="1"/>
          <p:nvPr/>
        </p:nvSpPr>
        <p:spPr>
          <a:xfrm>
            <a:off x="755650" y="1844675"/>
            <a:ext cx="8243888" cy="292100"/>
          </a:xfrm>
          <a:prstGeom prst="rect">
            <a:avLst/>
          </a:prstGeom>
          <a:noFill/>
        </p:spPr>
        <p:txBody>
          <a:bodyPr>
            <a:spAutoFit/>
          </a:bodyPr>
          <a:lstStyle/>
          <a:p>
            <a:pPr fontAlgn="auto">
              <a:spcBef>
                <a:spcPts val="0"/>
              </a:spcBef>
              <a:spcAft>
                <a:spcPts val="0"/>
              </a:spcAft>
              <a:defRPr/>
            </a:pPr>
            <a:r>
              <a:rPr lang="es-ES" sz="1300" dirty="0">
                <a:solidFill>
                  <a:schemeClr val="tx1">
                    <a:lumMod val="85000"/>
                    <a:lumOff val="15000"/>
                  </a:schemeClr>
                </a:solidFill>
                <a:latin typeface="Cambria" pitchFamily="18" charset="0"/>
              </a:rPr>
              <a:t> </a:t>
            </a:r>
            <a:endParaRPr lang="es-ES" dirty="0">
              <a:latin typeface="+mn-lt"/>
            </a:endParaRPr>
          </a:p>
        </p:txBody>
      </p:sp>
      <p:pic>
        <p:nvPicPr>
          <p:cNvPr id="27654" name="7 Imagen" descr="EU flag-Erasmus+_vect_POS.jpg"/>
          <p:cNvPicPr>
            <a:picLocks noChangeAspect="1"/>
          </p:cNvPicPr>
          <p:nvPr/>
        </p:nvPicPr>
        <p:blipFill>
          <a:blip r:embed="rId3"/>
          <a:srcRect/>
          <a:stretch>
            <a:fillRect/>
          </a:stretch>
        </p:blipFill>
        <p:spPr bwMode="auto">
          <a:xfrm>
            <a:off x="7164388" y="1196975"/>
            <a:ext cx="1798637" cy="514350"/>
          </a:xfrm>
          <a:prstGeom prst="rect">
            <a:avLst/>
          </a:prstGeom>
          <a:noFill/>
          <a:ln w="9525">
            <a:noFill/>
            <a:miter lim="800000"/>
            <a:headEnd/>
            <a:tailEnd/>
          </a:ln>
        </p:spPr>
      </p:pic>
      <p:sp>
        <p:nvSpPr>
          <p:cNvPr id="27655" name="8 Rectángulo"/>
          <p:cNvSpPr>
            <a:spLocks noChangeArrowheads="1"/>
          </p:cNvSpPr>
          <p:nvPr/>
        </p:nvSpPr>
        <p:spPr bwMode="auto">
          <a:xfrm>
            <a:off x="755650" y="1989138"/>
            <a:ext cx="7615238" cy="508000"/>
          </a:xfrm>
          <a:prstGeom prst="rect">
            <a:avLst/>
          </a:prstGeom>
          <a:noFill/>
          <a:ln w="9525">
            <a:noFill/>
            <a:miter lim="800000"/>
            <a:headEnd/>
            <a:tailEnd/>
          </a:ln>
        </p:spPr>
        <p:txBody>
          <a:bodyPr>
            <a:spAutoFit/>
          </a:bodyPr>
          <a:lstStyle/>
          <a:p>
            <a:r>
              <a:rPr lang="es-ES" sz="900">
                <a:latin typeface="Calibri" pitchFamily="34" charset="0"/>
              </a:rPr>
              <a:t/>
            </a:r>
            <a:br>
              <a:rPr lang="es-ES" sz="900">
                <a:latin typeface="Calibri" pitchFamily="34" charset="0"/>
              </a:rPr>
            </a:br>
            <a:endParaRPr lang="es-ES" sz="900">
              <a:latin typeface="Calibri" pitchFamily="34" charset="0"/>
            </a:endParaRPr>
          </a:p>
          <a:p>
            <a:endParaRPr lang="es-ES" sz="900">
              <a:latin typeface="Calibri" pitchFamily="34" charset="0"/>
            </a:endParaRPr>
          </a:p>
        </p:txBody>
      </p:sp>
      <p:sp>
        <p:nvSpPr>
          <p:cNvPr id="13" name="12 Marcador de contenido"/>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s-ES" sz="1600" b="1" dirty="0" err="1" smtClean="0">
                <a:solidFill>
                  <a:schemeClr val="tx1">
                    <a:lumMod val="85000"/>
                    <a:lumOff val="15000"/>
                  </a:schemeClr>
                </a:solidFill>
              </a:rPr>
              <a:t>Medical</a:t>
            </a:r>
            <a:r>
              <a:rPr lang="es-ES" sz="1600" b="1" dirty="0" smtClean="0">
                <a:solidFill>
                  <a:schemeClr val="tx1">
                    <a:lumMod val="85000"/>
                    <a:lumOff val="15000"/>
                  </a:schemeClr>
                </a:solidFill>
              </a:rPr>
              <a:t> </a:t>
            </a:r>
            <a:r>
              <a:rPr lang="es-ES" sz="1600" b="1" dirty="0" err="1" smtClean="0">
                <a:solidFill>
                  <a:schemeClr val="tx1">
                    <a:lumMod val="85000"/>
                    <a:lumOff val="15000"/>
                  </a:schemeClr>
                </a:solidFill>
              </a:rPr>
              <a:t>System</a:t>
            </a:r>
            <a:r>
              <a:rPr lang="es-ES" sz="1600" b="1" dirty="0" smtClean="0">
                <a:solidFill>
                  <a:schemeClr val="tx1">
                    <a:lumMod val="85000"/>
                    <a:lumOff val="15000"/>
                  </a:schemeClr>
                </a:solidFill>
              </a:rPr>
              <a:t> in </a:t>
            </a:r>
            <a:r>
              <a:rPr lang="es-ES" sz="1600" b="1" dirty="0" err="1" smtClean="0">
                <a:solidFill>
                  <a:schemeClr val="tx1">
                    <a:lumMod val="85000"/>
                    <a:lumOff val="15000"/>
                  </a:schemeClr>
                </a:solidFill>
              </a:rPr>
              <a:t>Spain</a:t>
            </a:r>
            <a:r>
              <a:rPr lang="es-ES" sz="1600" b="1" dirty="0" smtClean="0">
                <a:solidFill>
                  <a:schemeClr val="tx1">
                    <a:lumMod val="85000"/>
                    <a:lumOff val="15000"/>
                  </a:schemeClr>
                </a:solidFill>
              </a:rPr>
              <a:t>: </a:t>
            </a:r>
            <a:r>
              <a:rPr lang="es-ES" sz="1600" b="1" dirty="0" err="1" smtClean="0">
                <a:solidFill>
                  <a:schemeClr val="tx1">
                    <a:lumMod val="85000"/>
                    <a:lumOff val="15000"/>
                  </a:schemeClr>
                </a:solidFill>
              </a:rPr>
              <a:t>Public</a:t>
            </a:r>
            <a:r>
              <a:rPr lang="es-ES" sz="1600" b="1" dirty="0" smtClean="0">
                <a:solidFill>
                  <a:schemeClr val="tx1">
                    <a:lumMod val="85000"/>
                    <a:lumOff val="15000"/>
                  </a:schemeClr>
                </a:solidFill>
              </a:rPr>
              <a:t> </a:t>
            </a:r>
            <a:r>
              <a:rPr lang="es-ES" sz="1600" b="1" dirty="0" err="1" smtClean="0">
                <a:solidFill>
                  <a:schemeClr val="tx1">
                    <a:lumMod val="85000"/>
                    <a:lumOff val="15000"/>
                  </a:schemeClr>
                </a:solidFill>
              </a:rPr>
              <a:t>healthcare</a:t>
            </a:r>
            <a:r>
              <a:rPr lang="es-ES" sz="1600" b="1" dirty="0" smtClean="0">
                <a:solidFill>
                  <a:schemeClr val="tx1">
                    <a:lumMod val="85000"/>
                    <a:lumOff val="15000"/>
                  </a:schemeClr>
                </a:solidFill>
              </a:rPr>
              <a:t>  and </a:t>
            </a:r>
            <a:r>
              <a:rPr lang="es-ES" sz="1600" b="1" dirty="0" err="1" smtClean="0"/>
              <a:t>Private</a:t>
            </a:r>
            <a:r>
              <a:rPr lang="es-ES" sz="1600" b="1" dirty="0" smtClean="0"/>
              <a:t> </a:t>
            </a:r>
            <a:r>
              <a:rPr lang="es-ES" sz="1600" b="1" dirty="0" err="1" smtClean="0"/>
              <a:t>healthcare</a:t>
            </a:r>
            <a:r>
              <a:rPr lang="es-ES" sz="1600" b="1" dirty="0" smtClean="0"/>
              <a:t>.</a:t>
            </a:r>
          </a:p>
          <a:p>
            <a:pPr fontAlgn="auto">
              <a:spcAft>
                <a:spcPts val="0"/>
              </a:spcAft>
              <a:buFont typeface="Arial" pitchFamily="34" charset="0"/>
              <a:buChar char="•"/>
              <a:defRPr/>
            </a:pPr>
            <a:endParaRPr lang="es-ES" sz="1600" b="1" dirty="0" smtClean="0"/>
          </a:p>
          <a:p>
            <a:pPr fontAlgn="auto">
              <a:spcAft>
                <a:spcPts val="0"/>
              </a:spcAft>
              <a:buFont typeface="Arial" pitchFamily="34" charset="0"/>
              <a:buChar char="•"/>
              <a:defRPr/>
            </a:pPr>
            <a:r>
              <a:rPr lang="es-ES" sz="1600" b="1" dirty="0" err="1" smtClean="0"/>
              <a:t>Private</a:t>
            </a:r>
            <a:r>
              <a:rPr lang="es-ES" sz="1600" b="1" dirty="0" smtClean="0"/>
              <a:t> </a:t>
            </a:r>
            <a:r>
              <a:rPr lang="es-ES" sz="1600" b="1" dirty="0" err="1" smtClean="0"/>
              <a:t>Healthcare</a:t>
            </a:r>
            <a:r>
              <a:rPr lang="es-ES" sz="1600" b="1" dirty="0" smtClean="0"/>
              <a:t> </a:t>
            </a:r>
            <a:r>
              <a:rPr lang="es-ES" sz="1600" b="1" dirty="0" err="1" smtClean="0"/>
              <a:t>Costs</a:t>
            </a:r>
            <a:r>
              <a:rPr lang="es-ES" sz="1600" b="1" dirty="0" smtClean="0"/>
              <a:t> Vs </a:t>
            </a:r>
            <a:r>
              <a:rPr lang="es-ES" sz="1600" b="1" dirty="0" err="1" smtClean="0"/>
              <a:t>Public</a:t>
            </a:r>
            <a:r>
              <a:rPr lang="es-ES" sz="1600" b="1" dirty="0" smtClean="0"/>
              <a:t> </a:t>
            </a:r>
            <a:r>
              <a:rPr lang="es-ES" sz="1600" b="1" dirty="0" err="1" smtClean="0"/>
              <a:t>Healthcare</a:t>
            </a:r>
            <a:r>
              <a:rPr lang="es-ES" sz="1600" b="1" dirty="0" smtClean="0"/>
              <a:t> </a:t>
            </a:r>
            <a:r>
              <a:rPr lang="es-ES" sz="1600" b="1" dirty="0" err="1" smtClean="0"/>
              <a:t>Costs</a:t>
            </a:r>
            <a:r>
              <a:rPr lang="es-ES" sz="1600" b="1" dirty="0" smtClean="0"/>
              <a:t> : </a:t>
            </a:r>
            <a:r>
              <a:rPr lang="es-ES" sz="1600" dirty="0" err="1" smtClean="0"/>
              <a:t>Public</a:t>
            </a:r>
            <a:r>
              <a:rPr lang="es-ES" sz="1600" dirty="0" smtClean="0"/>
              <a:t> </a:t>
            </a:r>
            <a:r>
              <a:rPr lang="es-ES" sz="1600" dirty="0" err="1" smtClean="0"/>
              <a:t>Healthcare</a:t>
            </a:r>
            <a:r>
              <a:rPr lang="es-ES" sz="1600" dirty="0" smtClean="0"/>
              <a:t> </a:t>
            </a:r>
            <a:r>
              <a:rPr lang="es-ES" sz="1600" dirty="0" err="1" smtClean="0"/>
              <a:t>Costs</a:t>
            </a:r>
            <a:r>
              <a:rPr lang="es-ES" sz="1600" dirty="0" smtClean="0"/>
              <a:t> &gt; </a:t>
            </a:r>
            <a:r>
              <a:rPr lang="es-ES" sz="1600" dirty="0" err="1" smtClean="0"/>
              <a:t>Private</a:t>
            </a:r>
            <a:r>
              <a:rPr lang="es-ES" sz="1600" dirty="0" smtClean="0"/>
              <a:t> </a:t>
            </a:r>
            <a:r>
              <a:rPr lang="es-ES" sz="1600" dirty="0" err="1" smtClean="0"/>
              <a:t>Healthcare</a:t>
            </a:r>
            <a:r>
              <a:rPr lang="es-ES" sz="1600" dirty="0" smtClean="0"/>
              <a:t> </a:t>
            </a:r>
            <a:r>
              <a:rPr lang="es-ES" sz="1600" dirty="0" err="1" smtClean="0"/>
              <a:t>Costs</a:t>
            </a:r>
            <a:r>
              <a:rPr lang="es-ES" sz="1600" dirty="0" smtClean="0"/>
              <a:t>.</a:t>
            </a:r>
          </a:p>
          <a:p>
            <a:pPr fontAlgn="auto">
              <a:spcAft>
                <a:spcPts val="0"/>
              </a:spcAft>
              <a:buFont typeface="Arial" pitchFamily="34" charset="0"/>
              <a:buChar char="•"/>
              <a:defRPr/>
            </a:pPr>
            <a:endParaRPr lang="es-ES" sz="1600" i="1" dirty="0" smtClean="0"/>
          </a:p>
          <a:p>
            <a:pPr fontAlgn="auto">
              <a:spcAft>
                <a:spcPts val="0"/>
              </a:spcAft>
              <a:buFont typeface="Arial" pitchFamily="34" charset="0"/>
              <a:buChar char="•"/>
              <a:defRPr/>
            </a:pPr>
            <a:r>
              <a:rPr lang="es-ES" sz="1600" b="1" dirty="0" err="1" smtClean="0"/>
              <a:t>Evolution</a:t>
            </a:r>
            <a:r>
              <a:rPr lang="es-ES" sz="1600" b="1" dirty="0" smtClean="0"/>
              <a:t> </a:t>
            </a:r>
            <a:r>
              <a:rPr lang="es-ES" sz="1600" b="1" dirty="0" err="1" smtClean="0"/>
              <a:t>Private</a:t>
            </a:r>
            <a:r>
              <a:rPr lang="es-ES" sz="1600" b="1" dirty="0" smtClean="0"/>
              <a:t> </a:t>
            </a:r>
            <a:r>
              <a:rPr lang="es-ES" sz="1600" b="1" dirty="0" err="1" smtClean="0"/>
              <a:t>Healthcare</a:t>
            </a:r>
            <a:r>
              <a:rPr lang="es-ES" sz="1600" b="1" dirty="0" smtClean="0"/>
              <a:t> </a:t>
            </a:r>
            <a:r>
              <a:rPr lang="es-ES" sz="1600" b="1" dirty="0" err="1" smtClean="0"/>
              <a:t>Costs</a:t>
            </a:r>
            <a:r>
              <a:rPr lang="es-ES" sz="1600" b="1" dirty="0" smtClean="0"/>
              <a:t> (</a:t>
            </a:r>
            <a:r>
              <a:rPr lang="es-ES" sz="1600" b="1" dirty="0" err="1" smtClean="0"/>
              <a:t>Spain</a:t>
            </a:r>
            <a:r>
              <a:rPr lang="es-ES" sz="1600" b="1" dirty="0" smtClean="0"/>
              <a:t>): </a:t>
            </a:r>
            <a:r>
              <a:rPr lang="es-ES" sz="1600" dirty="0" err="1" smtClean="0"/>
              <a:t>Private</a:t>
            </a:r>
            <a:r>
              <a:rPr lang="es-ES" sz="1600" dirty="0" smtClean="0"/>
              <a:t> </a:t>
            </a:r>
            <a:r>
              <a:rPr lang="es-ES" sz="1600" dirty="0" err="1" smtClean="0"/>
              <a:t>Healthcare</a:t>
            </a:r>
            <a:r>
              <a:rPr lang="es-ES" sz="1600" dirty="0" smtClean="0"/>
              <a:t> </a:t>
            </a:r>
            <a:r>
              <a:rPr lang="es-ES" sz="1600" dirty="0" err="1" smtClean="0"/>
              <a:t>Costs</a:t>
            </a:r>
            <a:r>
              <a:rPr lang="es-ES" sz="1600" dirty="0" smtClean="0"/>
              <a:t> are </a:t>
            </a:r>
            <a:r>
              <a:rPr lang="es-ES" sz="1600" dirty="0" err="1" smtClean="0"/>
              <a:t>increasing</a:t>
            </a:r>
            <a:r>
              <a:rPr lang="es-ES" sz="1600" dirty="0" smtClean="0"/>
              <a:t> </a:t>
            </a:r>
            <a:r>
              <a:rPr lang="es-ES" sz="1600" dirty="0" err="1" smtClean="0"/>
              <a:t>every</a:t>
            </a:r>
            <a:r>
              <a:rPr lang="es-ES" sz="1600" dirty="0" smtClean="0"/>
              <a:t> </a:t>
            </a:r>
            <a:r>
              <a:rPr lang="es-ES" sz="1600" dirty="0" err="1" smtClean="0"/>
              <a:t>year</a:t>
            </a:r>
            <a:r>
              <a:rPr lang="es-ES" sz="1600" dirty="0" smtClean="0"/>
              <a:t>.</a:t>
            </a:r>
          </a:p>
          <a:p>
            <a:pPr fontAlgn="auto">
              <a:spcAft>
                <a:spcPts val="0"/>
              </a:spcAft>
              <a:buFont typeface="Arial" pitchFamily="34" charset="0"/>
              <a:buChar char="•"/>
              <a:defRPr/>
            </a:pPr>
            <a:endParaRPr lang="es-ES" sz="1600" i="1" dirty="0" smtClean="0"/>
          </a:p>
          <a:p>
            <a:pPr fontAlgn="auto">
              <a:spcAft>
                <a:spcPts val="0"/>
              </a:spcAft>
              <a:buFont typeface="Arial" pitchFamily="34" charset="0"/>
              <a:buChar char="•"/>
              <a:defRPr/>
            </a:pPr>
            <a:r>
              <a:rPr lang="es-ES" sz="1600" b="1" dirty="0" err="1" smtClean="0"/>
              <a:t>Public</a:t>
            </a:r>
            <a:r>
              <a:rPr lang="es-ES" sz="1600" b="1" dirty="0" smtClean="0"/>
              <a:t> </a:t>
            </a:r>
            <a:r>
              <a:rPr lang="es-ES" sz="1600" b="1" dirty="0" err="1" smtClean="0"/>
              <a:t>Healthcare</a:t>
            </a:r>
            <a:r>
              <a:rPr lang="es-ES" sz="1600" b="1" dirty="0" smtClean="0"/>
              <a:t> </a:t>
            </a:r>
            <a:r>
              <a:rPr lang="es-ES" sz="1600" b="1" dirty="0" err="1" smtClean="0"/>
              <a:t>Costs</a:t>
            </a:r>
            <a:r>
              <a:rPr lang="es-ES" sz="1600" b="1" dirty="0" smtClean="0"/>
              <a:t> (</a:t>
            </a:r>
            <a:r>
              <a:rPr lang="es-ES" sz="1600" b="1" dirty="0" err="1" smtClean="0"/>
              <a:t>Spain</a:t>
            </a:r>
            <a:r>
              <a:rPr lang="es-ES" sz="1600" b="1" dirty="0" smtClean="0"/>
              <a:t>) Vs OECD:</a:t>
            </a:r>
            <a:r>
              <a:rPr lang="es-ES" sz="1600" i="1" dirty="0" smtClean="0"/>
              <a:t> </a:t>
            </a:r>
            <a:r>
              <a:rPr lang="es-ES" sz="1600" dirty="0" err="1" smtClean="0"/>
              <a:t>Public</a:t>
            </a:r>
            <a:r>
              <a:rPr lang="es-ES" sz="1600" dirty="0" smtClean="0"/>
              <a:t> </a:t>
            </a:r>
            <a:r>
              <a:rPr lang="es-ES" sz="1600" dirty="0" err="1" smtClean="0"/>
              <a:t>Healthcare</a:t>
            </a:r>
            <a:r>
              <a:rPr lang="es-ES" sz="1600" dirty="0" smtClean="0"/>
              <a:t> </a:t>
            </a:r>
            <a:r>
              <a:rPr lang="es-ES" sz="1600" dirty="0" err="1" smtClean="0"/>
              <a:t>Costs</a:t>
            </a:r>
            <a:r>
              <a:rPr lang="es-ES" sz="1600" dirty="0" smtClean="0"/>
              <a:t> &gt; OECD.</a:t>
            </a:r>
          </a:p>
          <a:p>
            <a:pPr fontAlgn="auto">
              <a:spcAft>
                <a:spcPts val="0"/>
              </a:spcAft>
              <a:buFont typeface="Arial" pitchFamily="34" charset="0"/>
              <a:buChar char="•"/>
              <a:defRPr/>
            </a:pPr>
            <a:endParaRPr lang="es-ES" sz="1600" i="1" dirty="0" smtClean="0"/>
          </a:p>
          <a:p>
            <a:pPr fontAlgn="auto">
              <a:spcAft>
                <a:spcPts val="0"/>
              </a:spcAft>
              <a:buFont typeface="Arial" pitchFamily="34" charset="0"/>
              <a:buChar char="•"/>
              <a:defRPr/>
            </a:pPr>
            <a:r>
              <a:rPr lang="es-ES" sz="1600" b="1" dirty="0" err="1" smtClean="0"/>
              <a:t>Increase</a:t>
            </a:r>
            <a:r>
              <a:rPr lang="es-ES" sz="1600" b="1" dirty="0" smtClean="0"/>
              <a:t> of </a:t>
            </a:r>
            <a:r>
              <a:rPr lang="es-ES" sz="1600" b="1" dirty="0" err="1" smtClean="0"/>
              <a:t>Private</a:t>
            </a:r>
            <a:r>
              <a:rPr lang="es-ES" sz="1600" b="1" dirty="0" smtClean="0"/>
              <a:t> </a:t>
            </a:r>
            <a:r>
              <a:rPr lang="es-ES" sz="1600" b="1" dirty="0" err="1" smtClean="0"/>
              <a:t>Healthcare</a:t>
            </a:r>
            <a:r>
              <a:rPr lang="es-ES" sz="1600" b="1" dirty="0" smtClean="0"/>
              <a:t> </a:t>
            </a:r>
            <a:r>
              <a:rPr lang="es-ES" sz="1600" b="1" dirty="0" err="1" smtClean="0"/>
              <a:t>Costs</a:t>
            </a:r>
            <a:r>
              <a:rPr lang="es-ES" sz="1600" b="1" dirty="0" smtClean="0"/>
              <a:t> </a:t>
            </a:r>
            <a:r>
              <a:rPr lang="es-ES" sz="1600" b="1" dirty="0" err="1" smtClean="0"/>
              <a:t>due</a:t>
            </a:r>
            <a:r>
              <a:rPr lang="es-ES" sz="1600" b="1" dirty="0" smtClean="0"/>
              <a:t> </a:t>
            </a:r>
            <a:r>
              <a:rPr lang="es-ES" sz="1600" b="1" dirty="0" err="1" smtClean="0"/>
              <a:t>to</a:t>
            </a:r>
            <a:r>
              <a:rPr lang="es-ES" sz="1600" b="1" dirty="0" smtClean="0"/>
              <a:t> a </a:t>
            </a:r>
            <a:r>
              <a:rPr lang="es-ES" sz="1600" b="1" dirty="0" err="1" smtClean="0"/>
              <a:t>decrease</a:t>
            </a:r>
            <a:r>
              <a:rPr lang="es-ES" sz="1600" b="1" dirty="0" smtClean="0"/>
              <a:t> of </a:t>
            </a:r>
            <a:r>
              <a:rPr lang="es-ES" sz="1600" b="1" dirty="0" err="1" smtClean="0"/>
              <a:t>Public</a:t>
            </a:r>
            <a:r>
              <a:rPr lang="es-ES" sz="1600" b="1" dirty="0" smtClean="0"/>
              <a:t> </a:t>
            </a:r>
            <a:r>
              <a:rPr lang="es-ES" sz="1600" b="1" dirty="0" err="1" smtClean="0"/>
              <a:t>Healthcare</a:t>
            </a:r>
            <a:r>
              <a:rPr lang="es-ES" sz="1600" b="1" dirty="0" smtClean="0"/>
              <a:t> </a:t>
            </a:r>
            <a:r>
              <a:rPr lang="es-ES" sz="1600" b="1" dirty="0" err="1" smtClean="0"/>
              <a:t>Costs</a:t>
            </a:r>
            <a:r>
              <a:rPr lang="es-ES" sz="1600" b="1" dirty="0" smtClean="0"/>
              <a:t>.</a:t>
            </a:r>
          </a:p>
          <a:p>
            <a:pPr fontAlgn="auto">
              <a:spcAft>
                <a:spcPts val="0"/>
              </a:spcAft>
              <a:buFont typeface="Arial" pitchFamily="34" charset="0"/>
              <a:buChar char="•"/>
              <a:defRPr/>
            </a:pPr>
            <a:endParaRPr lang="es-ES" sz="1600" i="1" dirty="0" smtClean="0"/>
          </a:p>
          <a:p>
            <a:pPr fontAlgn="auto">
              <a:spcAft>
                <a:spcPts val="0"/>
              </a:spcAft>
              <a:buFont typeface="Arial" pitchFamily="34" charset="0"/>
              <a:buChar char="•"/>
              <a:defRPr/>
            </a:pPr>
            <a:r>
              <a:rPr lang="es-ES" sz="1600" b="1" dirty="0" err="1" smtClean="0"/>
              <a:t>Private</a:t>
            </a:r>
            <a:r>
              <a:rPr lang="es-ES" sz="1600" b="1" dirty="0" smtClean="0"/>
              <a:t> </a:t>
            </a:r>
            <a:r>
              <a:rPr lang="es-ES" sz="1600" b="1" dirty="0" err="1" smtClean="0"/>
              <a:t>Healthcare</a:t>
            </a:r>
            <a:r>
              <a:rPr lang="es-ES" sz="1600" b="1" dirty="0" smtClean="0"/>
              <a:t> </a:t>
            </a:r>
            <a:r>
              <a:rPr lang="es-ES" sz="1600" b="1" dirty="0" err="1" smtClean="0"/>
              <a:t>Costs</a:t>
            </a:r>
            <a:r>
              <a:rPr lang="es-ES" sz="1600" b="1" dirty="0" smtClean="0"/>
              <a:t> (</a:t>
            </a:r>
            <a:r>
              <a:rPr lang="es-ES" sz="1600" b="1" dirty="0" err="1" smtClean="0"/>
              <a:t>Spain</a:t>
            </a:r>
            <a:r>
              <a:rPr lang="es-ES" sz="1600" b="1" dirty="0" smtClean="0"/>
              <a:t>) Vs OECD:</a:t>
            </a:r>
            <a:r>
              <a:rPr lang="es-ES" sz="1600" i="1" dirty="0" smtClean="0"/>
              <a:t> </a:t>
            </a:r>
            <a:r>
              <a:rPr lang="es-ES" sz="1600" dirty="0" err="1" smtClean="0"/>
              <a:t>Private</a:t>
            </a:r>
            <a:r>
              <a:rPr lang="es-ES" sz="1600" dirty="0" smtClean="0"/>
              <a:t> </a:t>
            </a:r>
            <a:r>
              <a:rPr lang="es-ES" sz="1600" dirty="0" err="1" smtClean="0"/>
              <a:t>Healthcare</a:t>
            </a:r>
            <a:r>
              <a:rPr lang="es-ES" sz="1600" dirty="0" smtClean="0"/>
              <a:t> </a:t>
            </a:r>
            <a:r>
              <a:rPr lang="es-ES" sz="1600" dirty="0" err="1" smtClean="0"/>
              <a:t>Costs</a:t>
            </a:r>
            <a:r>
              <a:rPr lang="es-ES" sz="1600" dirty="0" smtClean="0"/>
              <a:t> &gt; OECD.</a:t>
            </a:r>
          </a:p>
          <a:p>
            <a:pPr fontAlgn="auto">
              <a:spcAft>
                <a:spcPts val="0"/>
              </a:spcAft>
              <a:buFont typeface="Arial" pitchFamily="34" charset="0"/>
              <a:buChar char="•"/>
              <a:defRPr/>
            </a:pPr>
            <a:endParaRPr lang="es-ES" sz="1600" b="1" dirty="0" smtClean="0"/>
          </a:p>
          <a:p>
            <a:pPr fontAlgn="auto">
              <a:spcAft>
                <a:spcPts val="0"/>
              </a:spcAft>
              <a:buFont typeface="Arial" pitchFamily="34" charset="0"/>
              <a:buChar char="•"/>
              <a:defRPr/>
            </a:pPr>
            <a:r>
              <a:rPr lang="en-US" sz="1600" b="1" dirty="0" smtClean="0"/>
              <a:t>We have learned some useful expressions</a:t>
            </a:r>
            <a:r>
              <a:rPr lang="es-ES" sz="1600" b="1" dirty="0" smtClean="0">
                <a:solidFill>
                  <a:schemeClr val="tx1">
                    <a:lumMod val="85000"/>
                    <a:lumOff val="15000"/>
                  </a:schemeClr>
                </a:solidFill>
              </a:rPr>
              <a:t> , Do </a:t>
            </a:r>
            <a:r>
              <a:rPr lang="es-ES" sz="1600" b="1" dirty="0" err="1" smtClean="0">
                <a:solidFill>
                  <a:schemeClr val="tx1">
                    <a:lumMod val="85000"/>
                    <a:lumOff val="15000"/>
                  </a:schemeClr>
                </a:solidFill>
              </a:rPr>
              <a:t>you</a:t>
            </a:r>
            <a:r>
              <a:rPr lang="es-ES" sz="1600" b="1" dirty="0" smtClean="0">
                <a:solidFill>
                  <a:schemeClr val="tx1">
                    <a:lumMod val="85000"/>
                    <a:lumOff val="15000"/>
                  </a:schemeClr>
                </a:solidFill>
              </a:rPr>
              <a:t> </a:t>
            </a:r>
            <a:r>
              <a:rPr lang="es-ES" sz="1600" b="1" dirty="0" err="1" smtClean="0">
                <a:solidFill>
                  <a:schemeClr val="tx1">
                    <a:lumMod val="85000"/>
                    <a:lumOff val="15000"/>
                  </a:schemeClr>
                </a:solidFill>
              </a:rPr>
              <a:t>remeber</a:t>
            </a:r>
            <a:r>
              <a:rPr lang="es-ES" sz="1600" b="1" dirty="0" smtClean="0">
                <a:solidFill>
                  <a:schemeClr val="tx1">
                    <a:lumMod val="85000"/>
                    <a:lumOff val="15000"/>
                  </a:schemeClr>
                </a:solidFill>
              </a:rPr>
              <a:t> </a:t>
            </a:r>
            <a:r>
              <a:rPr lang="es-ES" sz="1600" b="1" dirty="0" err="1" smtClean="0">
                <a:solidFill>
                  <a:schemeClr val="tx1">
                    <a:lumMod val="85000"/>
                    <a:lumOff val="15000"/>
                  </a:schemeClr>
                </a:solidFill>
              </a:rPr>
              <a:t>them</a:t>
            </a:r>
            <a:r>
              <a:rPr lang="es-ES" sz="1600" b="1" dirty="0" smtClean="0">
                <a:solidFill>
                  <a:schemeClr val="tx1">
                    <a:lumMod val="85000"/>
                    <a:lumOff val="15000"/>
                  </a:schemeClr>
                </a:solidFill>
              </a:rPr>
              <a:t>?.</a:t>
            </a:r>
          </a:p>
          <a:p>
            <a:pPr fontAlgn="auto">
              <a:spcAft>
                <a:spcPts val="0"/>
              </a:spcAft>
              <a:buFont typeface="Arial" pitchFamily="34" charset="0"/>
              <a:buChar char="•"/>
              <a:defRPr/>
            </a:pPr>
            <a:endParaRPr lang="es-ES" sz="1600" b="1" dirty="0" smtClean="0">
              <a:solidFill>
                <a:schemeClr val="tx1">
                  <a:lumMod val="85000"/>
                  <a:lumOff val="15000"/>
                </a:schemeClr>
              </a:solidFill>
            </a:endParaRPr>
          </a:p>
          <a:p>
            <a:pPr fontAlgn="auto">
              <a:spcAft>
                <a:spcPts val="0"/>
              </a:spcAft>
              <a:buFont typeface="Arial" pitchFamily="34" charset="0"/>
              <a:buChar char="•"/>
              <a:defRPr/>
            </a:pPr>
            <a:r>
              <a:rPr lang="es-ES" sz="1600" b="1" dirty="0" err="1" smtClean="0">
                <a:solidFill>
                  <a:schemeClr val="tx1">
                    <a:lumMod val="85000"/>
                    <a:lumOff val="15000"/>
                  </a:schemeClr>
                </a:solidFill>
              </a:rPr>
              <a:t>Nursery</a:t>
            </a:r>
            <a:r>
              <a:rPr lang="es-ES" sz="1600" b="1" dirty="0" smtClean="0">
                <a:solidFill>
                  <a:schemeClr val="tx1">
                    <a:lumMod val="85000"/>
                    <a:lumOff val="15000"/>
                  </a:schemeClr>
                </a:solidFill>
              </a:rPr>
              <a:t>.</a:t>
            </a:r>
          </a:p>
          <a:p>
            <a:pPr fontAlgn="auto">
              <a:spcAft>
                <a:spcPts val="0"/>
              </a:spcAft>
              <a:buFont typeface="Arial" pitchFamily="34" charset="0"/>
              <a:buChar char="•"/>
              <a:defRPr/>
            </a:pPr>
            <a:endParaRPr lang="es-ES" sz="1600" b="1" dirty="0" smtClean="0">
              <a:solidFill>
                <a:schemeClr val="tx1">
                  <a:lumMod val="85000"/>
                  <a:lumOff val="15000"/>
                </a:schemeClr>
              </a:solidFill>
            </a:endParaRPr>
          </a:p>
          <a:p>
            <a:pPr algn="just" fontAlgn="auto">
              <a:spcAft>
                <a:spcPts val="0"/>
              </a:spcAft>
              <a:buFont typeface="Arial" pitchFamily="34" charset="0"/>
              <a:buChar char="•"/>
              <a:defRPr/>
            </a:pPr>
            <a:r>
              <a:rPr lang="es-ES" sz="1600" b="1" dirty="0" err="1" smtClean="0">
                <a:solidFill>
                  <a:schemeClr val="tx1">
                    <a:lumMod val="85000"/>
                    <a:lumOff val="15000"/>
                  </a:schemeClr>
                </a:solidFill>
              </a:rPr>
              <a:t>Physiotherapy</a:t>
            </a:r>
            <a:r>
              <a:rPr lang="es-ES" sz="1600" b="1" dirty="0" smtClean="0">
                <a:solidFill>
                  <a:schemeClr val="tx1">
                    <a:lumMod val="85000"/>
                    <a:lumOff val="15000"/>
                  </a:schemeClr>
                </a:solidFill>
              </a:rPr>
              <a:t>.</a:t>
            </a:r>
          </a:p>
          <a:p>
            <a:pPr algn="just" fontAlgn="auto">
              <a:spcAft>
                <a:spcPts val="0"/>
              </a:spcAft>
              <a:buFont typeface="Arial" pitchFamily="34" charset="0"/>
              <a:buChar char="•"/>
              <a:defRPr/>
            </a:pPr>
            <a:endParaRPr lang="es-ES" sz="1600" b="1" dirty="0" smtClean="0">
              <a:solidFill>
                <a:schemeClr val="tx1">
                  <a:lumMod val="85000"/>
                  <a:lumOff val="15000"/>
                </a:schemeClr>
              </a:solidFill>
            </a:endParaRPr>
          </a:p>
          <a:p>
            <a:pPr algn="just" fontAlgn="auto">
              <a:spcAft>
                <a:spcPts val="0"/>
              </a:spcAft>
              <a:buFont typeface="Arial" pitchFamily="34" charset="0"/>
              <a:buChar char="•"/>
              <a:defRPr/>
            </a:pPr>
            <a:r>
              <a:rPr lang="es-ES" sz="1600" b="1" dirty="0" err="1" smtClean="0">
                <a:solidFill>
                  <a:schemeClr val="tx1">
                    <a:lumMod val="85000"/>
                    <a:lumOff val="15000"/>
                  </a:schemeClr>
                </a:solidFill>
              </a:rPr>
              <a:t>Croatia</a:t>
            </a:r>
            <a:r>
              <a:rPr lang="es-ES" sz="1600" b="1" dirty="0" smtClean="0">
                <a:solidFill>
                  <a:schemeClr val="tx1">
                    <a:lumMod val="85000"/>
                    <a:lumOff val="15000"/>
                  </a:schemeClr>
                </a:solidFill>
              </a:rPr>
              <a:t>.</a:t>
            </a:r>
          </a:p>
          <a:p>
            <a:pPr algn="just" fontAlgn="auto">
              <a:spcAft>
                <a:spcPts val="0"/>
              </a:spcAft>
              <a:buFont typeface="Arial" pitchFamily="34" charset="0"/>
              <a:buChar char="•"/>
              <a:defRPr/>
            </a:pPr>
            <a:endParaRPr lang="es-ES" sz="1600" b="1" dirty="0" smtClean="0">
              <a:solidFill>
                <a:schemeClr val="tx1">
                  <a:lumMod val="85000"/>
                  <a:lumOff val="15000"/>
                </a:schemeClr>
              </a:solidFill>
              <a:latin typeface="Cambria" pitchFamily="18" charset="0"/>
            </a:endParaRPr>
          </a:p>
          <a:p>
            <a:pPr fontAlgn="auto">
              <a:spcAft>
                <a:spcPts val="0"/>
              </a:spcAft>
              <a:buFont typeface="Arial" pitchFamily="34" charset="0"/>
              <a:buChar char="•"/>
              <a:defRPr/>
            </a:pPr>
            <a:endParaRPr lang="es-ES" sz="1600" b="1" dirty="0" smtClean="0">
              <a:solidFill>
                <a:schemeClr val="tx1">
                  <a:lumMod val="85000"/>
                  <a:lumOff val="15000"/>
                </a:schemeClr>
              </a:solidFill>
              <a:latin typeface="Cambria" pitchFamily="18" charset="0"/>
            </a:endParaRPr>
          </a:p>
          <a:p>
            <a:pPr fontAlgn="auto">
              <a:spcAft>
                <a:spcPts val="0"/>
              </a:spcAft>
              <a:buFont typeface="Arial" pitchFamily="34" charset="0"/>
              <a:buChar char="•"/>
              <a:defRPr/>
            </a:pPr>
            <a:endParaRPr lang="es-ES" sz="1600" b="1" dirty="0" smtClean="0">
              <a:solidFill>
                <a:schemeClr val="tx1">
                  <a:lumMod val="85000"/>
                  <a:lumOff val="15000"/>
                </a:schemeClr>
              </a:solidFill>
            </a:endParaRPr>
          </a:p>
          <a:p>
            <a:pPr fontAlgn="auto">
              <a:spcAft>
                <a:spcPts val="0"/>
              </a:spcAft>
              <a:buFont typeface="Arial" pitchFamily="34" charset="0"/>
              <a:buChar char="•"/>
              <a:defRPr/>
            </a:pP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6 Imagen" descr="logo new slogan.png"/>
          <p:cNvPicPr>
            <a:picLocks noChangeAspect="1"/>
          </p:cNvPicPr>
          <p:nvPr/>
        </p:nvPicPr>
        <p:blipFill>
          <a:blip r:embed="rId2"/>
          <a:srcRect/>
          <a:stretch>
            <a:fillRect/>
          </a:stretch>
        </p:blipFill>
        <p:spPr bwMode="auto">
          <a:xfrm>
            <a:off x="7235825" y="188913"/>
            <a:ext cx="1709738" cy="738187"/>
          </a:xfrm>
          <a:prstGeom prst="rect">
            <a:avLst/>
          </a:prstGeom>
          <a:noFill/>
          <a:ln w="9525">
            <a:noFill/>
            <a:miter lim="800000"/>
            <a:headEnd/>
            <a:tailEnd/>
          </a:ln>
        </p:spPr>
      </p:pic>
      <p:sp>
        <p:nvSpPr>
          <p:cNvPr id="11" name="10 Rectángulo"/>
          <p:cNvSpPr/>
          <p:nvPr/>
        </p:nvSpPr>
        <p:spPr>
          <a:xfrm>
            <a:off x="-180975" y="0"/>
            <a:ext cx="792163"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233523"/>
            <a:ext cx="6867158" cy="400110"/>
          </a:xfrm>
          <a:prstGeom prst="rect">
            <a:avLst/>
          </a:prstGeom>
        </p:spPr>
        <p:txBody>
          <a:bodyPr>
            <a:spAutoFit/>
          </a:bodyPr>
          <a:lstStyle/>
          <a:p>
            <a:pPr algn="ctr" fontAlgn="auto">
              <a:spcBef>
                <a:spcPts val="0"/>
              </a:spcBef>
              <a:spcAft>
                <a:spcPts val="0"/>
              </a:spcAft>
              <a:defRPr/>
            </a:pP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 VETPRO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827088" y="333375"/>
            <a:ext cx="6265862" cy="1938338"/>
          </a:xfrm>
          <a:prstGeom prst="rect">
            <a:avLst/>
          </a:prstGeom>
          <a:noFill/>
        </p:spPr>
        <p:txBody>
          <a:bodyPr>
            <a:spAutoFit/>
          </a:bodyPr>
          <a:lstStyle/>
          <a:p>
            <a:pPr algn="ctr" fontAlgn="auto">
              <a:spcBef>
                <a:spcPts val="0"/>
              </a:spcBef>
              <a:spcAft>
                <a:spcPts val="0"/>
              </a:spcAft>
              <a:defRPr/>
            </a:pPr>
            <a:r>
              <a:rPr lang="es-ES" sz="6000" b="1" dirty="0" err="1">
                <a:solidFill>
                  <a:schemeClr val="tx1">
                    <a:lumMod val="85000"/>
                    <a:lumOff val="15000"/>
                  </a:schemeClr>
                </a:solidFill>
                <a:latin typeface="Cambria" pitchFamily="18" charset="0"/>
              </a:rPr>
              <a:t>Thank</a:t>
            </a:r>
            <a:r>
              <a:rPr lang="es-ES" sz="6000" b="1" dirty="0">
                <a:solidFill>
                  <a:schemeClr val="tx1">
                    <a:lumMod val="85000"/>
                    <a:lumOff val="15000"/>
                  </a:schemeClr>
                </a:solidFill>
                <a:latin typeface="Cambria" pitchFamily="18" charset="0"/>
              </a:rPr>
              <a:t> </a:t>
            </a:r>
            <a:r>
              <a:rPr lang="es-ES" sz="6000" b="1" dirty="0" err="1">
                <a:solidFill>
                  <a:schemeClr val="tx1">
                    <a:lumMod val="85000"/>
                    <a:lumOff val="15000"/>
                  </a:schemeClr>
                </a:solidFill>
                <a:latin typeface="Cambria" pitchFamily="18" charset="0"/>
              </a:rPr>
              <a:t>you</a:t>
            </a:r>
            <a:r>
              <a:rPr lang="es-ES" sz="6000" b="1" dirty="0">
                <a:solidFill>
                  <a:schemeClr val="tx1">
                    <a:lumMod val="85000"/>
                    <a:lumOff val="15000"/>
                  </a:schemeClr>
                </a:solidFill>
                <a:latin typeface="Cambria" pitchFamily="18" charset="0"/>
              </a:rPr>
              <a:t> </a:t>
            </a:r>
            <a:r>
              <a:rPr lang="es-ES" sz="6000" b="1" dirty="0" err="1">
                <a:solidFill>
                  <a:schemeClr val="tx1">
                    <a:lumMod val="85000"/>
                    <a:lumOff val="15000"/>
                  </a:schemeClr>
                </a:solidFill>
                <a:latin typeface="Cambria" pitchFamily="18" charset="0"/>
              </a:rPr>
              <a:t>for</a:t>
            </a:r>
            <a:r>
              <a:rPr lang="es-ES" sz="6000" b="1" dirty="0">
                <a:solidFill>
                  <a:schemeClr val="tx1">
                    <a:lumMod val="85000"/>
                    <a:lumOff val="15000"/>
                  </a:schemeClr>
                </a:solidFill>
                <a:latin typeface="Cambria" pitchFamily="18" charset="0"/>
              </a:rPr>
              <a:t> </a:t>
            </a:r>
            <a:r>
              <a:rPr lang="es-ES" sz="6000" b="1" dirty="0" err="1">
                <a:solidFill>
                  <a:schemeClr val="tx1">
                    <a:lumMod val="85000"/>
                    <a:lumOff val="15000"/>
                  </a:schemeClr>
                </a:solidFill>
                <a:latin typeface="Cambria" pitchFamily="18" charset="0"/>
              </a:rPr>
              <a:t>attention</a:t>
            </a:r>
            <a:r>
              <a:rPr lang="es-ES" sz="6000" b="1" dirty="0">
                <a:solidFill>
                  <a:schemeClr val="tx1">
                    <a:lumMod val="85000"/>
                    <a:lumOff val="15000"/>
                  </a:schemeClr>
                </a:solidFill>
                <a:latin typeface="Cambria" pitchFamily="18" charset="0"/>
              </a:rPr>
              <a:t> </a:t>
            </a:r>
            <a:endParaRPr lang="es-ES" sz="6000" b="1" dirty="0">
              <a:solidFill>
                <a:schemeClr val="tx1">
                  <a:lumMod val="85000"/>
                  <a:lumOff val="15000"/>
                </a:schemeClr>
              </a:solidFill>
              <a:latin typeface="Cambria" pitchFamily="18" charset="0"/>
            </a:endParaRPr>
          </a:p>
        </p:txBody>
      </p:sp>
      <p:pic>
        <p:nvPicPr>
          <p:cNvPr id="28677" name="7 Imagen" descr="EU flag-Erasmus+_vect_POS.jpg"/>
          <p:cNvPicPr>
            <a:picLocks noChangeAspect="1"/>
          </p:cNvPicPr>
          <p:nvPr/>
        </p:nvPicPr>
        <p:blipFill>
          <a:blip r:embed="rId3"/>
          <a:srcRect/>
          <a:stretch>
            <a:fillRect/>
          </a:stretch>
        </p:blipFill>
        <p:spPr bwMode="auto">
          <a:xfrm>
            <a:off x="7164388" y="1196975"/>
            <a:ext cx="1798637" cy="514350"/>
          </a:xfrm>
          <a:prstGeom prst="rect">
            <a:avLst/>
          </a:prstGeom>
          <a:noFill/>
          <a:ln w="9525">
            <a:noFill/>
            <a:miter lim="800000"/>
            <a:headEnd/>
            <a:tailEnd/>
          </a:ln>
        </p:spPr>
      </p:pic>
      <p:pic>
        <p:nvPicPr>
          <p:cNvPr id="28678" name="Picture 2" descr="http://sp9.fotolog.com/photo/9/12/45/shalom_acapulco/1232900556264_f.jpg"/>
          <p:cNvPicPr>
            <a:picLocks noChangeAspect="1" noChangeArrowheads="1"/>
          </p:cNvPicPr>
          <p:nvPr/>
        </p:nvPicPr>
        <p:blipFill>
          <a:blip r:embed="rId4"/>
          <a:srcRect/>
          <a:stretch>
            <a:fillRect/>
          </a:stretch>
        </p:blipFill>
        <p:spPr bwMode="auto">
          <a:xfrm>
            <a:off x="2771775" y="2852738"/>
            <a:ext cx="3057525"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6 Imagen" descr="logo new slogan.png"/>
          <p:cNvPicPr>
            <a:picLocks noChangeAspect="1"/>
          </p:cNvPicPr>
          <p:nvPr/>
        </p:nvPicPr>
        <p:blipFill>
          <a:blip r:embed="rId2"/>
          <a:srcRect/>
          <a:stretch>
            <a:fillRect/>
          </a:stretch>
        </p:blipFill>
        <p:spPr bwMode="auto">
          <a:xfrm>
            <a:off x="7235825" y="188913"/>
            <a:ext cx="1709738" cy="738187"/>
          </a:xfrm>
          <a:prstGeom prst="rect">
            <a:avLst/>
          </a:prstGeom>
          <a:noFill/>
          <a:ln w="9525">
            <a:noFill/>
            <a:miter lim="800000"/>
            <a:headEnd/>
            <a:tailEnd/>
          </a:ln>
        </p:spPr>
      </p:pic>
      <p:sp>
        <p:nvSpPr>
          <p:cNvPr id="11" name="10 Rectángulo"/>
          <p:cNvSpPr/>
          <p:nvPr/>
        </p:nvSpPr>
        <p:spPr>
          <a:xfrm>
            <a:off x="-180975" y="0"/>
            <a:ext cx="792163"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233523"/>
            <a:ext cx="6867158" cy="400110"/>
          </a:xfrm>
          <a:prstGeom prst="rect">
            <a:avLst/>
          </a:prstGeom>
        </p:spPr>
        <p:txBody>
          <a:bodyPr>
            <a:spAutoFit/>
          </a:bodyPr>
          <a:lstStyle/>
          <a:p>
            <a:pPr algn="ctr" fontAlgn="auto">
              <a:spcBef>
                <a:spcPts val="0"/>
              </a:spcBef>
              <a:spcAft>
                <a:spcPts val="0"/>
              </a:spcAft>
              <a:defRPr/>
            </a:pP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 VETPRO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755650" y="692150"/>
            <a:ext cx="6119813" cy="1447800"/>
          </a:xfrm>
          <a:prstGeom prst="rect">
            <a:avLst/>
          </a:prstGeom>
          <a:noFill/>
        </p:spPr>
        <p:txBody>
          <a:bodyPr>
            <a:spAutoFit/>
          </a:bodyPr>
          <a:lstStyle/>
          <a:p>
            <a:pPr fontAlgn="auto">
              <a:spcBef>
                <a:spcPts val="0"/>
              </a:spcBef>
              <a:spcAft>
                <a:spcPts val="0"/>
              </a:spcAft>
              <a:defRPr/>
            </a:pPr>
            <a:r>
              <a:rPr lang="es-ES" sz="4400" b="1" dirty="0" err="1">
                <a:solidFill>
                  <a:schemeClr val="tx1">
                    <a:lumMod val="85000"/>
                    <a:lumOff val="15000"/>
                  </a:schemeClr>
                </a:solidFill>
                <a:latin typeface="Cambria" pitchFamily="18" charset="0"/>
              </a:rPr>
              <a:t>Medical</a:t>
            </a:r>
            <a:r>
              <a:rPr lang="es-ES" sz="4400" b="1" dirty="0">
                <a:solidFill>
                  <a:schemeClr val="tx1">
                    <a:lumMod val="85000"/>
                    <a:lumOff val="15000"/>
                  </a:schemeClr>
                </a:solidFill>
                <a:latin typeface="Cambria" pitchFamily="18" charset="0"/>
              </a:rPr>
              <a:t> </a:t>
            </a:r>
            <a:r>
              <a:rPr lang="es-ES" sz="4400" b="1" dirty="0" err="1">
                <a:solidFill>
                  <a:schemeClr val="tx1">
                    <a:lumMod val="85000"/>
                    <a:lumOff val="15000"/>
                  </a:schemeClr>
                </a:solidFill>
                <a:latin typeface="Cambria" pitchFamily="18" charset="0"/>
              </a:rPr>
              <a:t>System</a:t>
            </a:r>
            <a:endParaRPr lang="es-ES" sz="4400" b="1" dirty="0">
              <a:solidFill>
                <a:schemeClr val="tx1">
                  <a:lumMod val="85000"/>
                  <a:lumOff val="15000"/>
                </a:schemeClr>
              </a:solidFill>
              <a:latin typeface="Cambria" pitchFamily="18" charset="0"/>
            </a:endParaRPr>
          </a:p>
          <a:p>
            <a:pPr fontAlgn="auto">
              <a:spcBef>
                <a:spcPts val="0"/>
              </a:spcBef>
              <a:spcAft>
                <a:spcPts val="0"/>
              </a:spcAft>
              <a:defRPr/>
            </a:pPr>
            <a:endParaRPr lang="es-ES" sz="4400" b="1" dirty="0">
              <a:solidFill>
                <a:schemeClr val="tx1">
                  <a:lumMod val="85000"/>
                  <a:lumOff val="15000"/>
                </a:schemeClr>
              </a:solidFill>
              <a:latin typeface="Cambria" pitchFamily="18" charset="0"/>
            </a:endParaRPr>
          </a:p>
        </p:txBody>
      </p:sp>
      <p:sp>
        <p:nvSpPr>
          <p:cNvPr id="15" name="14 CuadroTexto"/>
          <p:cNvSpPr txBox="1"/>
          <p:nvPr/>
        </p:nvSpPr>
        <p:spPr>
          <a:xfrm>
            <a:off x="971550" y="2133600"/>
            <a:ext cx="5761038" cy="2614613"/>
          </a:xfrm>
          <a:prstGeom prst="rect">
            <a:avLst/>
          </a:prstGeom>
          <a:noFill/>
        </p:spPr>
        <p:txBody>
          <a:bodyPr>
            <a:spAutoFit/>
          </a:bodyPr>
          <a:lstStyle/>
          <a:p>
            <a:pPr fontAlgn="auto">
              <a:lnSpc>
                <a:spcPct val="200000"/>
              </a:lnSpc>
              <a:spcBef>
                <a:spcPts val="0"/>
              </a:spcBef>
              <a:spcAft>
                <a:spcPts val="0"/>
              </a:spcAft>
              <a:defRPr/>
            </a:pPr>
            <a:r>
              <a:rPr lang="es-ES" sz="2800" dirty="0">
                <a:solidFill>
                  <a:schemeClr val="tx1">
                    <a:lumMod val="85000"/>
                    <a:lumOff val="15000"/>
                  </a:schemeClr>
                </a:solidFill>
                <a:latin typeface="Cambria" pitchFamily="18" charset="0"/>
              </a:rPr>
              <a:t>“</a:t>
            </a:r>
            <a:r>
              <a:rPr lang="en-US" dirty="0">
                <a:latin typeface="+mn-lt"/>
              </a:rPr>
              <a:t>A set or series of interconnected or interdependent parts or entities (organisms) that act together in a common purpose or produce results impossible by action of one alone.”</a:t>
            </a:r>
            <a:endParaRPr lang="es-ES" dirty="0">
              <a:latin typeface="Cambria" pitchFamily="18" charset="0"/>
            </a:endParaRPr>
          </a:p>
        </p:txBody>
      </p:sp>
      <p:pic>
        <p:nvPicPr>
          <p:cNvPr id="14342" name="Picture 8"/>
          <p:cNvPicPr>
            <a:picLocks noChangeAspect="1"/>
          </p:cNvPicPr>
          <p:nvPr/>
        </p:nvPicPr>
        <p:blipFill>
          <a:blip r:embed="rId3"/>
          <a:srcRect/>
          <a:stretch>
            <a:fillRect/>
          </a:stretch>
        </p:blipFill>
        <p:spPr bwMode="auto">
          <a:xfrm>
            <a:off x="6645275" y="2420938"/>
            <a:ext cx="2324100" cy="2736850"/>
          </a:xfrm>
          <a:prstGeom prst="rect">
            <a:avLst/>
          </a:prstGeom>
          <a:noFill/>
          <a:ln w="9525">
            <a:noFill/>
            <a:miter lim="800000"/>
            <a:headEnd/>
            <a:tailEnd/>
          </a:ln>
        </p:spPr>
      </p:pic>
      <p:pic>
        <p:nvPicPr>
          <p:cNvPr id="14343" name="9 Imagen" descr="EU flag-Erasmus+_vect_POS.jpg"/>
          <p:cNvPicPr>
            <a:picLocks noChangeAspect="1"/>
          </p:cNvPicPr>
          <p:nvPr/>
        </p:nvPicPr>
        <p:blipFill>
          <a:blip r:embed="rId4"/>
          <a:srcRect/>
          <a:stretch>
            <a:fillRect/>
          </a:stretch>
        </p:blipFill>
        <p:spPr bwMode="auto">
          <a:xfrm>
            <a:off x="7164388" y="1196975"/>
            <a:ext cx="1798637"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6 Imagen" descr="logo new slogan.png"/>
          <p:cNvPicPr>
            <a:picLocks noChangeAspect="1"/>
          </p:cNvPicPr>
          <p:nvPr/>
        </p:nvPicPr>
        <p:blipFill>
          <a:blip r:embed="rId2"/>
          <a:srcRect/>
          <a:stretch>
            <a:fillRect/>
          </a:stretch>
        </p:blipFill>
        <p:spPr bwMode="auto">
          <a:xfrm>
            <a:off x="7235825" y="188913"/>
            <a:ext cx="1709738" cy="738187"/>
          </a:xfrm>
          <a:prstGeom prst="rect">
            <a:avLst/>
          </a:prstGeom>
          <a:noFill/>
          <a:ln w="9525">
            <a:noFill/>
            <a:miter lim="800000"/>
            <a:headEnd/>
            <a:tailEnd/>
          </a:ln>
        </p:spPr>
      </p:pic>
      <p:sp>
        <p:nvSpPr>
          <p:cNvPr id="11" name="10 Rectángulo"/>
          <p:cNvSpPr/>
          <p:nvPr/>
        </p:nvSpPr>
        <p:spPr>
          <a:xfrm>
            <a:off x="-180975" y="0"/>
            <a:ext cx="792163"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2864192"/>
            <a:ext cx="6867158" cy="1138773"/>
          </a:xfrm>
          <a:prstGeom prst="rect">
            <a:avLst/>
          </a:prstGeom>
        </p:spPr>
        <p:txBody>
          <a:bodyPr>
            <a:spAutoFit/>
          </a:bodyPr>
          <a:lstStyle/>
          <a:p>
            <a:pPr algn="ctr" fontAlgn="auto">
              <a:spcBef>
                <a:spcPts val="0"/>
              </a:spcBef>
              <a:spcAft>
                <a:spcPts val="0"/>
              </a:spcAft>
              <a:defRPr/>
            </a:pPr>
            <a:endPar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VETPRO </a:t>
            </a:r>
            <a:r>
              <a:rPr lang="es-E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pl-PL"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endPar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827088" y="549275"/>
            <a:ext cx="6121400" cy="708025"/>
          </a:xfrm>
          <a:prstGeom prst="rect">
            <a:avLst/>
          </a:prstGeom>
          <a:noFill/>
        </p:spPr>
        <p:txBody>
          <a:bodyPr>
            <a:spAutoFit/>
          </a:bodyPr>
          <a:lstStyle/>
          <a:p>
            <a:pPr fontAlgn="auto">
              <a:spcBef>
                <a:spcPts val="0"/>
              </a:spcBef>
              <a:spcAft>
                <a:spcPts val="0"/>
              </a:spcAft>
              <a:defRPr/>
            </a:pPr>
            <a:r>
              <a:rPr lang="es-ES" sz="4000" b="1" dirty="0" err="1">
                <a:solidFill>
                  <a:schemeClr val="tx1">
                    <a:lumMod val="85000"/>
                    <a:lumOff val="15000"/>
                  </a:schemeClr>
                </a:solidFill>
                <a:latin typeface="Cambria" pitchFamily="18" charset="0"/>
              </a:rPr>
              <a:t>Medical</a:t>
            </a:r>
            <a:r>
              <a:rPr lang="es-ES" sz="4000" b="1" dirty="0">
                <a:solidFill>
                  <a:schemeClr val="tx1">
                    <a:lumMod val="85000"/>
                    <a:lumOff val="15000"/>
                  </a:schemeClr>
                </a:solidFill>
                <a:latin typeface="Cambria" pitchFamily="18" charset="0"/>
              </a:rPr>
              <a:t> </a:t>
            </a:r>
            <a:r>
              <a:rPr lang="es-ES" sz="4000" b="1" dirty="0" err="1">
                <a:solidFill>
                  <a:schemeClr val="tx1">
                    <a:lumMod val="85000"/>
                    <a:lumOff val="15000"/>
                  </a:schemeClr>
                </a:solidFill>
                <a:latin typeface="Cambria" pitchFamily="18" charset="0"/>
              </a:rPr>
              <a:t>System</a:t>
            </a:r>
            <a:r>
              <a:rPr lang="es-ES" sz="4000" b="1" dirty="0">
                <a:solidFill>
                  <a:schemeClr val="tx1">
                    <a:lumMod val="85000"/>
                    <a:lumOff val="15000"/>
                  </a:schemeClr>
                </a:solidFill>
                <a:latin typeface="Cambria" pitchFamily="18" charset="0"/>
              </a:rPr>
              <a:t> in </a:t>
            </a:r>
            <a:r>
              <a:rPr lang="es-ES" sz="4000" b="1" dirty="0" err="1">
                <a:solidFill>
                  <a:schemeClr val="tx1">
                    <a:lumMod val="85000"/>
                    <a:lumOff val="15000"/>
                  </a:schemeClr>
                </a:solidFill>
                <a:latin typeface="Cambria" pitchFamily="18" charset="0"/>
              </a:rPr>
              <a:t>Spain</a:t>
            </a:r>
            <a:endParaRPr lang="es-ES" sz="4000" b="1" dirty="0">
              <a:solidFill>
                <a:schemeClr val="tx1">
                  <a:lumMod val="85000"/>
                  <a:lumOff val="15000"/>
                </a:schemeClr>
              </a:solidFill>
              <a:latin typeface="Cambria" pitchFamily="18" charset="0"/>
            </a:endParaRPr>
          </a:p>
        </p:txBody>
      </p:sp>
      <p:pic>
        <p:nvPicPr>
          <p:cNvPr id="15365" name="7 Imagen" descr="EU flag-Erasmus+_vect_POS.jpg"/>
          <p:cNvPicPr>
            <a:picLocks noChangeAspect="1"/>
          </p:cNvPicPr>
          <p:nvPr/>
        </p:nvPicPr>
        <p:blipFill>
          <a:blip r:embed="rId3"/>
          <a:srcRect/>
          <a:stretch>
            <a:fillRect/>
          </a:stretch>
        </p:blipFill>
        <p:spPr bwMode="auto">
          <a:xfrm>
            <a:off x="7164388" y="1196975"/>
            <a:ext cx="1798637" cy="514350"/>
          </a:xfrm>
          <a:prstGeom prst="rect">
            <a:avLst/>
          </a:prstGeom>
          <a:noFill/>
          <a:ln w="9525">
            <a:noFill/>
            <a:miter lim="800000"/>
            <a:headEnd/>
            <a:tailEnd/>
          </a:ln>
        </p:spPr>
      </p:pic>
      <p:sp>
        <p:nvSpPr>
          <p:cNvPr id="9" name="8 Título"/>
          <p:cNvSpPr>
            <a:spLocks noGrp="1"/>
          </p:cNvSpPr>
          <p:nvPr>
            <p:ph type="title"/>
          </p:nvPr>
        </p:nvSpPr>
        <p:spPr>
          <a:xfrm>
            <a:off x="395288" y="1700213"/>
            <a:ext cx="8229600" cy="4752975"/>
          </a:xfrm>
        </p:spPr>
        <p:txBody>
          <a:bodyPr rtlCol="0">
            <a:normAutofit fontScale="90000"/>
          </a:bodyPr>
          <a:lstStyle/>
          <a:p>
            <a:pPr algn="l" fontAlgn="auto">
              <a:spcAft>
                <a:spcPts val="0"/>
              </a:spcAft>
              <a:defRPr/>
            </a:pP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800" dirty="0" smtClean="0">
                <a:latin typeface="+mn-lt"/>
              </a:rPr>
              <a:t>- Spanish healthcare consists of both private and public healthcare, with some hospitals and healthcare centres offering both private and state healthcare services. You don’t need to have private health insurance to get medical treatment (usually allows you to get faster treatment for non-emergency procedures).</a:t>
            </a:r>
            <a:br>
              <a:rPr lang="en-US" sz="1800" dirty="0" smtClean="0">
                <a:latin typeface="+mn-lt"/>
              </a:rPr>
            </a:br>
            <a:r>
              <a:rPr lang="en-US" sz="1800" dirty="0" smtClean="0">
                <a:latin typeface="+mn-lt"/>
              </a:rPr>
              <a:t/>
            </a:r>
            <a:br>
              <a:rPr lang="en-US" sz="1800" dirty="0" smtClean="0">
                <a:latin typeface="+mn-lt"/>
              </a:rPr>
            </a:br>
            <a:r>
              <a:rPr lang="en-US" sz="1800" dirty="0" smtClean="0">
                <a:latin typeface="+mn-lt"/>
              </a:rPr>
              <a:t>- State healthcare is free of charge to anyone living and working in Spain, although in some of the Spanish islands you may have to travel to find a state healthcare provider.</a:t>
            </a:r>
            <a:br>
              <a:rPr lang="en-US" sz="1800" dirty="0" smtClean="0">
                <a:latin typeface="+mn-lt"/>
              </a:rPr>
            </a:br>
            <a:r>
              <a:rPr lang="en-US" sz="1800" dirty="0" smtClean="0">
                <a:latin typeface="+mn-lt"/>
              </a:rPr>
              <a:t/>
            </a:r>
            <a:br>
              <a:rPr lang="en-US" sz="1800" dirty="0" smtClean="0">
                <a:latin typeface="+mn-lt"/>
              </a:rPr>
            </a:br>
            <a:r>
              <a:rPr lang="en-US" sz="1800" dirty="0" smtClean="0">
                <a:latin typeface="+mn-lt"/>
              </a:rPr>
              <a:t>- As an expat, you are entitled to free state healthcare if you are:</a:t>
            </a:r>
            <a:br>
              <a:rPr lang="en-US" sz="1800" dirty="0" smtClean="0">
                <a:latin typeface="+mn-lt"/>
              </a:rPr>
            </a:br>
            <a:r>
              <a:rPr lang="en-US" sz="1800" dirty="0" smtClean="0">
                <a:latin typeface="+mn-lt"/>
              </a:rPr>
              <a:t>        resident in Spain and work in employment or self-employment and pay social security contributions,</a:t>
            </a:r>
            <a:br>
              <a:rPr lang="en-US" sz="1800" dirty="0" smtClean="0">
                <a:latin typeface="+mn-lt"/>
              </a:rPr>
            </a:br>
            <a:r>
              <a:rPr lang="en-US" sz="1800" dirty="0" smtClean="0">
                <a:latin typeface="+mn-lt"/>
              </a:rPr>
              <a:t>        resident in Spain and receiving certain state benefits,</a:t>
            </a:r>
            <a:br>
              <a:rPr lang="en-US" sz="1800" dirty="0" smtClean="0">
                <a:latin typeface="+mn-lt"/>
              </a:rPr>
            </a:br>
            <a:r>
              <a:rPr lang="en-US" sz="1800" dirty="0" smtClean="0">
                <a:latin typeface="+mn-lt"/>
              </a:rPr>
              <a:t>        resident in Spain and recently divorced or separated from a partner registered with social security,</a:t>
            </a:r>
            <a:br>
              <a:rPr lang="en-US" sz="1800" dirty="0" smtClean="0">
                <a:latin typeface="+mn-lt"/>
              </a:rPr>
            </a:br>
            <a:r>
              <a:rPr lang="en-US" sz="1800" dirty="0" smtClean="0">
                <a:latin typeface="+mn-lt"/>
              </a:rPr>
              <a:t>        a child resident in Spain,</a:t>
            </a:r>
            <a:br>
              <a:rPr lang="en-US" sz="1800" dirty="0" smtClean="0">
                <a:latin typeface="+mn-lt"/>
              </a:rPr>
            </a:br>
            <a:r>
              <a:rPr lang="en-US" sz="1800" dirty="0" smtClean="0">
                <a:latin typeface="+mn-lt"/>
              </a:rPr>
              <a:t>        a pregnant woman who is resident in Spain,</a:t>
            </a:r>
            <a:br>
              <a:rPr lang="en-US" sz="1800" dirty="0" smtClean="0">
                <a:latin typeface="+mn-lt"/>
              </a:rPr>
            </a:br>
            <a:r>
              <a:rPr lang="en-US" sz="1800" dirty="0" smtClean="0">
                <a:latin typeface="+mn-lt"/>
              </a:rPr>
              <a:t>        under 26 and studying in Spain, a state pensioner, or staying temporarily in Spain and have an EHIC card (</a:t>
            </a:r>
            <a:r>
              <a:rPr lang="es-ES" sz="1800" dirty="0" err="1" smtClean="0">
                <a:latin typeface="+mn-lt"/>
              </a:rPr>
              <a:t>European</a:t>
            </a:r>
            <a:r>
              <a:rPr lang="es-ES" sz="1800" dirty="0" smtClean="0">
                <a:latin typeface="+mn-lt"/>
              </a:rPr>
              <a:t> </a:t>
            </a:r>
            <a:r>
              <a:rPr lang="es-ES" sz="1800" dirty="0" err="1" smtClean="0">
                <a:latin typeface="+mn-lt"/>
              </a:rPr>
              <a:t>Health</a:t>
            </a:r>
            <a:r>
              <a:rPr lang="es-ES" sz="1800" dirty="0" smtClean="0">
                <a:latin typeface="+mn-lt"/>
              </a:rPr>
              <a:t> </a:t>
            </a:r>
            <a:r>
              <a:rPr lang="es-ES" sz="1800" dirty="0" err="1" smtClean="0">
                <a:latin typeface="+mn-lt"/>
              </a:rPr>
              <a:t>Insurance</a:t>
            </a:r>
            <a:r>
              <a:rPr lang="es-ES" sz="1800" dirty="0" smtClean="0">
                <a:latin typeface="+mn-lt"/>
              </a:rPr>
              <a:t> </a:t>
            </a:r>
            <a:r>
              <a:rPr lang="es-ES" sz="1800" dirty="0" err="1" smtClean="0">
                <a:latin typeface="+mn-lt"/>
              </a:rPr>
              <a:t>Card</a:t>
            </a:r>
            <a:r>
              <a:rPr lang="es-ES" sz="1800" dirty="0" smtClean="0">
                <a:latin typeface="+mn-lt"/>
              </a:rPr>
              <a:t>).</a:t>
            </a:r>
            <a:br>
              <a:rPr lang="es-ES" sz="1800" dirty="0" smtClean="0">
                <a:latin typeface="+mn-lt"/>
              </a:rPr>
            </a:br>
            <a:r>
              <a:rPr lang="en-US" sz="1800" dirty="0" smtClean="0">
                <a:latin typeface="+mn-lt"/>
              </a:rPr>
              <a:t/>
            </a:r>
            <a:br>
              <a:rPr lang="en-US" sz="1800" dirty="0" smtClean="0">
                <a:latin typeface="+mn-lt"/>
              </a:rPr>
            </a:br>
            <a:r>
              <a:rPr lang="en-US" sz="1800" dirty="0" smtClean="0">
                <a:latin typeface="+mn-lt"/>
              </a:rPr>
              <a:t/>
            </a:r>
            <a:br>
              <a:rPr lang="en-US" sz="1800" dirty="0" smtClean="0">
                <a:latin typeface="+mn-lt"/>
              </a:rPr>
            </a:br>
            <a:r>
              <a:rPr lang="en-US" dirty="0" smtClean="0"/>
              <a:t/>
            </a:r>
            <a:br>
              <a:rPr lang="en-US" dirty="0" smtClean="0"/>
            </a:b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6 Imagen" descr="logo new slogan.png"/>
          <p:cNvPicPr>
            <a:picLocks noChangeAspect="1"/>
          </p:cNvPicPr>
          <p:nvPr/>
        </p:nvPicPr>
        <p:blipFill>
          <a:blip r:embed="rId2"/>
          <a:srcRect/>
          <a:stretch>
            <a:fillRect/>
          </a:stretch>
        </p:blipFill>
        <p:spPr bwMode="auto">
          <a:xfrm>
            <a:off x="7235825" y="188913"/>
            <a:ext cx="1709738" cy="738187"/>
          </a:xfrm>
          <a:prstGeom prst="rect">
            <a:avLst/>
          </a:prstGeom>
          <a:noFill/>
          <a:ln w="9525">
            <a:noFill/>
            <a:miter lim="800000"/>
            <a:headEnd/>
            <a:tailEnd/>
          </a:ln>
        </p:spPr>
      </p:pic>
      <p:sp>
        <p:nvSpPr>
          <p:cNvPr id="11" name="10 Rectángulo"/>
          <p:cNvSpPr/>
          <p:nvPr/>
        </p:nvSpPr>
        <p:spPr>
          <a:xfrm>
            <a:off x="-180975" y="0"/>
            <a:ext cx="792163"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233523"/>
            <a:ext cx="6867158" cy="400110"/>
          </a:xfrm>
          <a:prstGeom prst="rect">
            <a:avLst/>
          </a:prstGeom>
        </p:spPr>
        <p:txBody>
          <a:bodyPr>
            <a:spAutoFit/>
          </a:bodyPr>
          <a:lstStyle/>
          <a:p>
            <a:pPr algn="ctr" fontAlgn="auto">
              <a:spcBef>
                <a:spcPts val="0"/>
              </a:spcBef>
              <a:spcAft>
                <a:spcPts val="0"/>
              </a:spcAft>
              <a:defRPr/>
            </a:pP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 VETPRO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900113" y="692150"/>
            <a:ext cx="5975350" cy="1447800"/>
          </a:xfrm>
          <a:prstGeom prst="rect">
            <a:avLst/>
          </a:prstGeom>
          <a:noFill/>
        </p:spPr>
        <p:txBody>
          <a:bodyPr>
            <a:spAutoFit/>
          </a:bodyPr>
          <a:lstStyle/>
          <a:p>
            <a:pPr algn="just" fontAlgn="auto">
              <a:spcBef>
                <a:spcPts val="0"/>
              </a:spcBef>
              <a:spcAft>
                <a:spcPts val="0"/>
              </a:spcAft>
              <a:defRPr/>
            </a:pPr>
            <a:r>
              <a:rPr lang="es-ES" sz="4400" b="1" dirty="0" err="1">
                <a:solidFill>
                  <a:schemeClr val="tx1">
                    <a:lumMod val="85000"/>
                    <a:lumOff val="15000"/>
                  </a:schemeClr>
                </a:solidFill>
                <a:latin typeface="Cambria" pitchFamily="18" charset="0"/>
              </a:rPr>
              <a:t>Public</a:t>
            </a:r>
            <a:r>
              <a:rPr lang="es-ES" sz="4400" b="1" dirty="0">
                <a:solidFill>
                  <a:schemeClr val="tx1">
                    <a:lumMod val="85000"/>
                    <a:lumOff val="15000"/>
                  </a:schemeClr>
                </a:solidFill>
                <a:latin typeface="Cambria" pitchFamily="18" charset="0"/>
              </a:rPr>
              <a:t> </a:t>
            </a:r>
            <a:r>
              <a:rPr lang="es-ES" sz="4400" b="1" dirty="0" err="1">
                <a:solidFill>
                  <a:schemeClr val="tx1">
                    <a:lumMod val="85000"/>
                    <a:lumOff val="15000"/>
                  </a:schemeClr>
                </a:solidFill>
                <a:latin typeface="Cambria" pitchFamily="18" charset="0"/>
              </a:rPr>
              <a:t>healthcare</a:t>
            </a:r>
            <a:r>
              <a:rPr lang="es-ES" sz="4400" b="1" dirty="0">
                <a:solidFill>
                  <a:schemeClr val="tx1">
                    <a:lumMod val="85000"/>
                    <a:lumOff val="15000"/>
                  </a:schemeClr>
                </a:solidFill>
                <a:latin typeface="Cambria" pitchFamily="18" charset="0"/>
              </a:rPr>
              <a:t> in </a:t>
            </a:r>
            <a:r>
              <a:rPr lang="es-ES" sz="4400" b="1" dirty="0" err="1">
                <a:solidFill>
                  <a:schemeClr val="tx1">
                    <a:lumMod val="85000"/>
                    <a:lumOff val="15000"/>
                  </a:schemeClr>
                </a:solidFill>
                <a:latin typeface="Cambria" pitchFamily="18" charset="0"/>
              </a:rPr>
              <a:t>Spain</a:t>
            </a:r>
            <a:endParaRPr lang="es-ES" sz="4400" b="1" dirty="0">
              <a:solidFill>
                <a:schemeClr val="tx1">
                  <a:lumMod val="85000"/>
                  <a:lumOff val="15000"/>
                </a:schemeClr>
              </a:solidFill>
              <a:latin typeface="Cambria" pitchFamily="18" charset="0"/>
            </a:endParaRPr>
          </a:p>
        </p:txBody>
      </p:sp>
      <p:sp>
        <p:nvSpPr>
          <p:cNvPr id="15" name="TextBox 3"/>
          <p:cNvSpPr txBox="1"/>
          <p:nvPr/>
        </p:nvSpPr>
        <p:spPr>
          <a:xfrm>
            <a:off x="900113" y="1916113"/>
            <a:ext cx="8243887" cy="4832350"/>
          </a:xfrm>
          <a:prstGeom prst="rect">
            <a:avLst/>
          </a:prstGeom>
          <a:noFill/>
        </p:spPr>
        <p:txBody>
          <a:bodyPr>
            <a:spAutoFit/>
          </a:bodyPr>
          <a:lstStyle/>
          <a:p>
            <a:pPr fontAlgn="auto">
              <a:spcBef>
                <a:spcPts val="0"/>
              </a:spcBef>
              <a:spcAft>
                <a:spcPts val="0"/>
              </a:spcAft>
              <a:defRPr/>
            </a:pPr>
            <a:endParaRPr lang="en-US" sz="1100" dirty="0">
              <a:latin typeface="+mn-lt"/>
            </a:endParaRPr>
          </a:p>
          <a:p>
            <a:pPr fontAlgn="auto">
              <a:spcBef>
                <a:spcPts val="0"/>
              </a:spcBef>
              <a:spcAft>
                <a:spcPts val="0"/>
              </a:spcAft>
              <a:defRPr/>
            </a:pPr>
            <a:r>
              <a:rPr lang="en-US" sz="1100" dirty="0">
                <a:latin typeface="+mn-lt"/>
              </a:rPr>
              <a:t>You must register with social security to get a social security number. You’ll need to show your passport or ID card, residency certificate and a completed  application form. You’ll also need to have registered your details (address etc.) at your town hall.</a:t>
            </a:r>
            <a:br>
              <a:rPr lang="en-US" sz="1100" dirty="0">
                <a:latin typeface="+mn-lt"/>
              </a:rPr>
            </a:br>
            <a:r>
              <a:rPr lang="en-US" sz="1100" dirty="0">
                <a:latin typeface="+mn-lt"/>
              </a:rPr>
              <a:t/>
            </a:r>
            <a:br>
              <a:rPr lang="en-US" sz="1100" dirty="0">
                <a:latin typeface="+mn-lt"/>
              </a:rPr>
            </a:br>
            <a:r>
              <a:rPr lang="en-US" sz="1100" dirty="0">
                <a:latin typeface="+mn-lt"/>
              </a:rPr>
              <a:t>Once you have registered with the TGSS you’ll be given a social security number and a certificate stating that you’re entitled to medical help. You then take the certificate, passport and NIE number (foreigner’s identity number) along to your local health centre. You can then register with a doctor and apply for a health card. You’ll need to show it every time you visit a clinic, hospital or collect a prescription from a pharmacy.</a:t>
            </a:r>
          </a:p>
          <a:p>
            <a:pPr fontAlgn="auto">
              <a:spcBef>
                <a:spcPts val="0"/>
              </a:spcBef>
              <a:spcAft>
                <a:spcPts val="0"/>
              </a:spcAft>
              <a:defRPr/>
            </a:pPr>
            <a:r>
              <a:rPr lang="en-US" sz="1100" dirty="0">
                <a:latin typeface="+mn-lt"/>
              </a:rPr>
              <a:t/>
            </a:r>
            <a:br>
              <a:rPr lang="en-US" sz="1100" dirty="0">
                <a:latin typeface="+mn-lt"/>
              </a:rPr>
            </a:br>
            <a:r>
              <a:rPr lang="en-US" sz="1100" dirty="0">
                <a:latin typeface="+mn-lt"/>
              </a:rPr>
              <a:t>In Spain, you get primary heath care through a health centre, or a general doctor. Before you can see a doctor, you’ll need to register.</a:t>
            </a:r>
          </a:p>
          <a:p>
            <a:pPr fontAlgn="auto">
              <a:spcBef>
                <a:spcPts val="0"/>
              </a:spcBef>
              <a:spcAft>
                <a:spcPts val="0"/>
              </a:spcAft>
              <a:defRPr/>
            </a:pPr>
            <a:endParaRPr lang="en-US" sz="1100" dirty="0">
              <a:solidFill>
                <a:schemeClr val="tx1">
                  <a:lumMod val="85000"/>
                  <a:lumOff val="15000"/>
                </a:schemeClr>
              </a:solidFill>
              <a:latin typeface="Cambria" pitchFamily="18" charset="0"/>
            </a:endParaRPr>
          </a:p>
          <a:p>
            <a:pPr fontAlgn="auto">
              <a:spcBef>
                <a:spcPts val="0"/>
              </a:spcBef>
              <a:spcAft>
                <a:spcPts val="0"/>
              </a:spcAft>
              <a:defRPr/>
            </a:pPr>
            <a:r>
              <a:rPr lang="en-US" sz="1100" dirty="0">
                <a:latin typeface="+mn-lt"/>
              </a:rPr>
              <a:t>If you want to be seen by a medical specialist in Spain you’ll need to be referred by a family doctor. If you have private health insurance, you’ll be able to see a specialist much faster than going through the public system.</a:t>
            </a:r>
            <a:r>
              <a:rPr lang="en-US" sz="1100" b="1" dirty="0">
                <a:latin typeface="+mn-lt"/>
              </a:rPr>
              <a:t/>
            </a:r>
            <a:br>
              <a:rPr lang="en-US" sz="1100" b="1" dirty="0">
                <a:latin typeface="+mn-lt"/>
              </a:rPr>
            </a:br>
            <a:endParaRPr lang="en-US" sz="1100" b="1" dirty="0">
              <a:latin typeface="+mn-lt"/>
            </a:endParaRPr>
          </a:p>
          <a:p>
            <a:pPr fontAlgn="auto">
              <a:spcBef>
                <a:spcPts val="0"/>
              </a:spcBef>
              <a:spcAft>
                <a:spcPts val="0"/>
              </a:spcAft>
              <a:defRPr/>
            </a:pPr>
            <a:r>
              <a:rPr lang="en-US" sz="1100" dirty="0">
                <a:latin typeface="+mn-lt"/>
              </a:rPr>
              <a:t>In an emergency you can go straight to a hospital .</a:t>
            </a:r>
            <a:br>
              <a:rPr lang="en-US" sz="1100" dirty="0">
                <a:latin typeface="+mn-lt"/>
              </a:rPr>
            </a:br>
            <a:r>
              <a:rPr lang="en-US" sz="1100" dirty="0">
                <a:latin typeface="+mn-lt"/>
              </a:rPr>
              <a:t/>
            </a:r>
            <a:br>
              <a:rPr lang="en-US" sz="1100" dirty="0">
                <a:latin typeface="+mn-lt"/>
              </a:rPr>
            </a:br>
            <a:r>
              <a:rPr lang="en-US" sz="1100" dirty="0">
                <a:latin typeface="+mn-lt"/>
              </a:rPr>
              <a:t>If you want to get any other type of hospital treatment, you’ll need a referral from a doctor. There are public and private hospitals. Only the public hospitals provide free treatment. Some hospitals offer both private and state healthcare services , so make sure the staff knows which service you want.</a:t>
            </a:r>
            <a:br>
              <a:rPr lang="en-US" sz="1100" dirty="0">
                <a:latin typeface="+mn-lt"/>
              </a:rPr>
            </a:br>
            <a:r>
              <a:rPr lang="en-US" sz="1100" dirty="0">
                <a:latin typeface="+mn-lt"/>
              </a:rPr>
              <a:t/>
            </a:r>
            <a:br>
              <a:rPr lang="en-US" sz="1100" dirty="0">
                <a:latin typeface="+mn-lt"/>
              </a:rPr>
            </a:br>
            <a:r>
              <a:rPr lang="en-US" sz="1100" dirty="0">
                <a:latin typeface="+mn-lt"/>
              </a:rPr>
              <a:t>When you go to hospital you’ll need to show your social security card or proof of private insurance.</a:t>
            </a:r>
            <a:br>
              <a:rPr lang="en-US" sz="1100" dirty="0">
                <a:latin typeface="+mn-lt"/>
              </a:rPr>
            </a:br>
            <a:r>
              <a:rPr lang="en-US" sz="1100" dirty="0">
                <a:latin typeface="+mn-lt"/>
              </a:rPr>
              <a:t/>
            </a:r>
            <a:br>
              <a:rPr lang="en-US" sz="1100" dirty="0">
                <a:latin typeface="+mn-lt"/>
              </a:rPr>
            </a:br>
            <a:r>
              <a:rPr lang="en-US" sz="1100" dirty="0">
                <a:latin typeface="+mn-lt"/>
              </a:rPr>
              <a:t>If you are discharged from a hospital and need medication, you have to take the hospital medical report to a pharmacy for the prescription to be fulfilled, as hospital doctors don’t issue prescriptions</a:t>
            </a:r>
            <a:r>
              <a:rPr lang="en-US" sz="1100" b="1" dirty="0">
                <a:latin typeface="+mn-lt"/>
              </a:rPr>
              <a:t>.</a:t>
            </a:r>
            <a:br>
              <a:rPr lang="en-US" sz="1100" b="1" dirty="0">
                <a:latin typeface="+mn-lt"/>
              </a:rPr>
            </a:br>
            <a:r>
              <a:rPr lang="en-US" sz="1100" b="1" dirty="0">
                <a:latin typeface="+mn-lt"/>
              </a:rPr>
              <a:t>   </a:t>
            </a:r>
            <a:endParaRPr lang="en-US" sz="1100" dirty="0">
              <a:latin typeface="+mn-lt"/>
            </a:endParaRPr>
          </a:p>
          <a:p>
            <a:pPr fontAlgn="auto">
              <a:spcBef>
                <a:spcPts val="0"/>
              </a:spcBef>
              <a:spcAft>
                <a:spcPts val="0"/>
              </a:spcAft>
              <a:defRPr/>
            </a:pPr>
            <a:r>
              <a:rPr lang="en-US" sz="1100" dirty="0">
                <a:latin typeface="+mn-lt"/>
              </a:rPr>
              <a:t>You can take a prescription to any pharmacy. Look for a shop with a large green cross sign outside.</a:t>
            </a:r>
          </a:p>
          <a:p>
            <a:pPr fontAlgn="auto">
              <a:spcBef>
                <a:spcPts val="0"/>
              </a:spcBef>
              <a:spcAft>
                <a:spcPts val="0"/>
              </a:spcAft>
              <a:defRPr/>
            </a:pPr>
            <a:endParaRPr lang="en-US" sz="1100" dirty="0">
              <a:solidFill>
                <a:schemeClr val="tx1">
                  <a:lumMod val="85000"/>
                  <a:lumOff val="15000"/>
                </a:schemeClr>
              </a:solidFill>
              <a:latin typeface="Cambria" pitchFamily="18" charset="0"/>
            </a:endParaRPr>
          </a:p>
        </p:txBody>
      </p:sp>
      <p:pic>
        <p:nvPicPr>
          <p:cNvPr id="16390" name="7 Imagen" descr="EU flag-Erasmus+_vect_POS.jpg"/>
          <p:cNvPicPr>
            <a:picLocks noChangeAspect="1"/>
          </p:cNvPicPr>
          <p:nvPr/>
        </p:nvPicPr>
        <p:blipFill>
          <a:blip r:embed="rId3"/>
          <a:srcRect/>
          <a:stretch>
            <a:fillRect/>
          </a:stretch>
        </p:blipFill>
        <p:spPr bwMode="auto">
          <a:xfrm>
            <a:off x="7164388" y="1196975"/>
            <a:ext cx="1798637"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6 Imagen" descr="logo new slogan.png"/>
          <p:cNvPicPr>
            <a:picLocks noChangeAspect="1"/>
          </p:cNvPicPr>
          <p:nvPr/>
        </p:nvPicPr>
        <p:blipFill>
          <a:blip r:embed="rId2"/>
          <a:srcRect/>
          <a:stretch>
            <a:fillRect/>
          </a:stretch>
        </p:blipFill>
        <p:spPr bwMode="auto">
          <a:xfrm>
            <a:off x="7235825" y="188913"/>
            <a:ext cx="1709738" cy="738187"/>
          </a:xfrm>
          <a:prstGeom prst="rect">
            <a:avLst/>
          </a:prstGeom>
          <a:noFill/>
          <a:ln w="9525">
            <a:noFill/>
            <a:miter lim="800000"/>
            <a:headEnd/>
            <a:tailEnd/>
          </a:ln>
        </p:spPr>
      </p:pic>
      <p:sp>
        <p:nvSpPr>
          <p:cNvPr id="11" name="10 Rectángulo"/>
          <p:cNvSpPr/>
          <p:nvPr/>
        </p:nvSpPr>
        <p:spPr>
          <a:xfrm>
            <a:off x="-180975" y="0"/>
            <a:ext cx="792163"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233523"/>
            <a:ext cx="6867158" cy="400110"/>
          </a:xfrm>
          <a:prstGeom prst="rect">
            <a:avLst/>
          </a:prstGeom>
        </p:spPr>
        <p:txBody>
          <a:bodyPr>
            <a:spAutoFit/>
          </a:bodyPr>
          <a:lstStyle/>
          <a:p>
            <a:pPr algn="ctr" fontAlgn="auto">
              <a:spcBef>
                <a:spcPts val="0"/>
              </a:spcBef>
              <a:spcAft>
                <a:spcPts val="0"/>
              </a:spcAft>
              <a:defRPr/>
            </a:pP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Erasmus +</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Programme</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 VETPRO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Study</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t>
            </a:r>
            <a:r>
              <a:rPr lang="es-E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Visit</a:t>
            </a:r>
            <a:endPar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1547813" y="333375"/>
            <a:ext cx="4679950" cy="1446213"/>
          </a:xfrm>
          <a:prstGeom prst="rect">
            <a:avLst/>
          </a:prstGeom>
          <a:noFill/>
        </p:spPr>
        <p:txBody>
          <a:bodyPr>
            <a:spAutoFit/>
          </a:bodyPr>
          <a:lstStyle/>
          <a:p>
            <a:pPr algn="just" fontAlgn="auto">
              <a:spcBef>
                <a:spcPts val="0"/>
              </a:spcBef>
              <a:spcAft>
                <a:spcPts val="0"/>
              </a:spcAft>
              <a:defRPr/>
            </a:pPr>
            <a:r>
              <a:rPr lang="es-ES" sz="4400" b="1" dirty="0" err="1">
                <a:latin typeface="+mn-lt"/>
              </a:rPr>
              <a:t>Private</a:t>
            </a:r>
            <a:r>
              <a:rPr lang="es-ES" sz="4400" b="1" dirty="0">
                <a:latin typeface="+mn-lt"/>
              </a:rPr>
              <a:t> </a:t>
            </a:r>
            <a:r>
              <a:rPr lang="es-ES" sz="4400" b="1" dirty="0" err="1">
                <a:latin typeface="+mn-lt"/>
              </a:rPr>
              <a:t>healthcare</a:t>
            </a:r>
            <a:r>
              <a:rPr lang="es-ES" sz="4400" b="1" dirty="0">
                <a:latin typeface="+mn-lt"/>
              </a:rPr>
              <a:t> in </a:t>
            </a:r>
            <a:r>
              <a:rPr lang="es-ES" sz="4400" b="1" dirty="0" err="1">
                <a:latin typeface="+mn-lt"/>
              </a:rPr>
              <a:t>Spain</a:t>
            </a:r>
            <a:endParaRPr lang="es-ES" sz="4400" b="1" dirty="0">
              <a:solidFill>
                <a:schemeClr val="tx1">
                  <a:lumMod val="85000"/>
                  <a:lumOff val="15000"/>
                </a:schemeClr>
              </a:solidFill>
              <a:latin typeface="Cambria" pitchFamily="18" charset="0"/>
            </a:endParaRPr>
          </a:p>
        </p:txBody>
      </p:sp>
      <p:sp>
        <p:nvSpPr>
          <p:cNvPr id="10" name="TextBox 3"/>
          <p:cNvSpPr txBox="1"/>
          <p:nvPr/>
        </p:nvSpPr>
        <p:spPr>
          <a:xfrm>
            <a:off x="827088" y="1989138"/>
            <a:ext cx="8066087" cy="2738437"/>
          </a:xfrm>
          <a:prstGeom prst="rect">
            <a:avLst/>
          </a:prstGeom>
          <a:noFill/>
        </p:spPr>
        <p:txBody>
          <a:bodyPr>
            <a:spAutoFit/>
          </a:bodyPr>
          <a:lstStyle/>
          <a:p>
            <a:pPr fontAlgn="auto">
              <a:spcBef>
                <a:spcPts val="0"/>
              </a:spcBef>
              <a:spcAft>
                <a:spcPts val="0"/>
              </a:spcAft>
              <a:defRPr/>
            </a:pPr>
            <a:r>
              <a:rPr lang="en-US" sz="1200" dirty="0">
                <a:latin typeface="+mn-lt"/>
              </a:rPr>
              <a:t>If you are not paying social security contributions, then you can choose to take out private health insurance or pay the full amount of any medical costs.</a:t>
            </a:r>
          </a:p>
          <a:p>
            <a:pPr fontAlgn="auto">
              <a:spcBef>
                <a:spcPts val="0"/>
              </a:spcBef>
              <a:spcAft>
                <a:spcPts val="0"/>
              </a:spcAft>
              <a:defRPr/>
            </a:pPr>
            <a:endParaRPr lang="en-US" sz="1200" dirty="0">
              <a:latin typeface="+mn-lt"/>
            </a:endParaRPr>
          </a:p>
          <a:p>
            <a:pPr fontAlgn="auto">
              <a:spcBef>
                <a:spcPts val="0"/>
              </a:spcBef>
              <a:spcAft>
                <a:spcPts val="0"/>
              </a:spcAft>
              <a:defRPr/>
            </a:pPr>
            <a:r>
              <a:rPr lang="en-US" sz="1200" dirty="0">
                <a:latin typeface="+mn-lt"/>
              </a:rPr>
              <a:t>Some examples:</a:t>
            </a:r>
          </a:p>
          <a:p>
            <a:pPr fontAlgn="auto">
              <a:spcBef>
                <a:spcPts val="0"/>
              </a:spcBef>
              <a:spcAft>
                <a:spcPts val="0"/>
              </a:spcAft>
              <a:defRPr/>
            </a:pPr>
            <a:endParaRPr lang="en-US" sz="1200" dirty="0">
              <a:solidFill>
                <a:srgbClr val="FF0000"/>
              </a:solidFill>
              <a:latin typeface="+mn-lt"/>
            </a:endParaRPr>
          </a:p>
          <a:p>
            <a:pPr fontAlgn="auto">
              <a:spcBef>
                <a:spcPts val="0"/>
              </a:spcBef>
              <a:spcAft>
                <a:spcPts val="0"/>
              </a:spcAft>
              <a:defRPr/>
            </a:pPr>
            <a:endParaRPr lang="es-ES" sz="2800" dirty="0">
              <a:solidFill>
                <a:srgbClr val="FF0000"/>
              </a:solidFill>
              <a:latin typeface="+mn-lt"/>
            </a:endParaRPr>
          </a:p>
          <a:p>
            <a:pPr marL="285750" indent="-285750" fontAlgn="auto">
              <a:spcBef>
                <a:spcPts val="0"/>
              </a:spcBef>
              <a:spcAft>
                <a:spcPts val="0"/>
              </a:spcAft>
              <a:buFontTx/>
              <a:buChar char="-"/>
              <a:defRPr/>
            </a:pPr>
            <a:endParaRPr lang="es-ES" sz="2800" dirty="0">
              <a:solidFill>
                <a:srgbClr val="FF0000"/>
              </a:solidFill>
              <a:latin typeface="+mn-lt"/>
            </a:endParaRPr>
          </a:p>
          <a:p>
            <a:pPr marL="285750" indent="-285750" fontAlgn="auto">
              <a:spcBef>
                <a:spcPts val="0"/>
              </a:spcBef>
              <a:spcAft>
                <a:spcPts val="0"/>
              </a:spcAft>
              <a:buFontTx/>
              <a:buChar char="-"/>
              <a:defRPr/>
            </a:pPr>
            <a:endParaRPr lang="es-ES" sz="2800" dirty="0">
              <a:solidFill>
                <a:srgbClr val="FF0000"/>
              </a:solidFill>
              <a:latin typeface="+mn-lt"/>
            </a:endParaRPr>
          </a:p>
          <a:p>
            <a:pPr marL="285750" indent="-285750" fontAlgn="auto">
              <a:spcBef>
                <a:spcPts val="0"/>
              </a:spcBef>
              <a:spcAft>
                <a:spcPts val="0"/>
              </a:spcAft>
              <a:defRPr/>
            </a:pPr>
            <a:endParaRPr lang="es-ES" sz="2800" dirty="0">
              <a:latin typeface="+mn-lt"/>
            </a:endParaRPr>
          </a:p>
        </p:txBody>
      </p:sp>
      <p:pic>
        <p:nvPicPr>
          <p:cNvPr id="17414" name="14 Imagen" descr="EU flag-Erasmus+_vect_POS.jpg"/>
          <p:cNvPicPr>
            <a:picLocks noChangeAspect="1"/>
          </p:cNvPicPr>
          <p:nvPr/>
        </p:nvPicPr>
        <p:blipFill>
          <a:blip r:embed="rId3"/>
          <a:srcRect/>
          <a:stretch>
            <a:fillRect/>
          </a:stretch>
        </p:blipFill>
        <p:spPr bwMode="auto">
          <a:xfrm>
            <a:off x="7164388" y="1196975"/>
            <a:ext cx="1798637" cy="514350"/>
          </a:xfrm>
          <a:prstGeom prst="rect">
            <a:avLst/>
          </a:prstGeom>
          <a:noFill/>
          <a:ln w="9525">
            <a:noFill/>
            <a:miter lim="800000"/>
            <a:headEnd/>
            <a:tailEnd/>
          </a:ln>
        </p:spPr>
      </p:pic>
      <p:pic>
        <p:nvPicPr>
          <p:cNvPr id="17415" name="Picture 3"/>
          <p:cNvPicPr>
            <a:picLocks noChangeAspect="1" noChangeArrowheads="1"/>
          </p:cNvPicPr>
          <p:nvPr/>
        </p:nvPicPr>
        <p:blipFill>
          <a:blip r:embed="rId4"/>
          <a:srcRect/>
          <a:stretch>
            <a:fillRect/>
          </a:stretch>
        </p:blipFill>
        <p:spPr bwMode="auto">
          <a:xfrm>
            <a:off x="1123950" y="3141663"/>
            <a:ext cx="7264400"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i="1" dirty="0" err="1" smtClean="0"/>
              <a:t>Private</a:t>
            </a:r>
            <a:r>
              <a:rPr lang="es-ES" i="1" dirty="0" smtClean="0"/>
              <a:t> </a:t>
            </a:r>
            <a:r>
              <a:rPr lang="es-ES" i="1" dirty="0" err="1" smtClean="0"/>
              <a:t>Healthcare</a:t>
            </a:r>
            <a:r>
              <a:rPr lang="es-ES" i="1" dirty="0" smtClean="0"/>
              <a:t> </a:t>
            </a:r>
            <a:r>
              <a:rPr lang="es-ES" i="1" dirty="0" err="1" smtClean="0"/>
              <a:t>Costs</a:t>
            </a:r>
            <a:r>
              <a:rPr lang="es-ES" i="1" dirty="0" smtClean="0"/>
              <a:t> Vs </a:t>
            </a:r>
            <a:r>
              <a:rPr lang="es-ES" i="1" dirty="0" err="1" smtClean="0"/>
              <a:t>Public</a:t>
            </a:r>
            <a:r>
              <a:rPr lang="es-ES" i="1" dirty="0" smtClean="0"/>
              <a:t> </a:t>
            </a:r>
            <a:r>
              <a:rPr lang="es-ES" i="1" dirty="0" err="1" smtClean="0"/>
              <a:t>Healthcare</a:t>
            </a:r>
            <a:r>
              <a:rPr lang="es-ES" i="1" dirty="0" smtClean="0"/>
              <a:t> </a:t>
            </a:r>
            <a:r>
              <a:rPr lang="es-ES" i="1" dirty="0" err="1" smtClean="0"/>
              <a:t>Costs</a:t>
            </a:r>
            <a:r>
              <a:rPr lang="es-ES" i="1" dirty="0" smtClean="0"/>
              <a:t> </a:t>
            </a:r>
            <a:endParaRPr lang="es-ES" dirty="0"/>
          </a:p>
        </p:txBody>
      </p:sp>
      <p:pic>
        <p:nvPicPr>
          <p:cNvPr id="18434" name="Picture 2"/>
          <p:cNvPicPr>
            <a:picLocks noGrp="1" noChangeAspect="1" noChangeArrowheads="1"/>
          </p:cNvPicPr>
          <p:nvPr>
            <p:ph idx="1"/>
          </p:nvPr>
        </p:nvPicPr>
        <p:blipFill>
          <a:blip r:embed="rId2"/>
          <a:srcRect/>
          <a:stretch>
            <a:fillRect/>
          </a:stretch>
        </p:blipFill>
        <p:spPr>
          <a:xfrm>
            <a:off x="2176463" y="1600200"/>
            <a:ext cx="4791075"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dirty="0" smtClean="0"/>
              <a:t/>
            </a:r>
            <a:br>
              <a:rPr lang="es-ES" dirty="0" smtClean="0"/>
            </a:br>
            <a:r>
              <a:rPr lang="es-ES" dirty="0" smtClean="0"/>
              <a:t/>
            </a:r>
            <a:br>
              <a:rPr lang="es-ES" dirty="0" smtClean="0"/>
            </a:br>
            <a:r>
              <a:rPr lang="es-ES" dirty="0" err="1" smtClean="0"/>
              <a:t>Evolution</a:t>
            </a:r>
            <a:r>
              <a:rPr lang="es-ES" dirty="0" smtClean="0"/>
              <a:t> </a:t>
            </a:r>
            <a:r>
              <a:rPr lang="es-ES" i="1" dirty="0" err="1" smtClean="0"/>
              <a:t>Private</a:t>
            </a:r>
            <a:r>
              <a:rPr lang="es-ES" i="1" dirty="0" smtClean="0"/>
              <a:t> </a:t>
            </a:r>
            <a:r>
              <a:rPr lang="es-ES" i="1" dirty="0" err="1" smtClean="0"/>
              <a:t>Healthcare</a:t>
            </a:r>
            <a:r>
              <a:rPr lang="es-ES" i="1" dirty="0" smtClean="0"/>
              <a:t> </a:t>
            </a:r>
            <a:r>
              <a:rPr lang="es-ES" i="1" dirty="0" err="1" smtClean="0"/>
              <a:t>Costs</a:t>
            </a:r>
            <a:r>
              <a:rPr lang="es-ES" i="1" dirty="0" smtClean="0"/>
              <a:t> (</a:t>
            </a:r>
            <a:r>
              <a:rPr lang="es-ES" i="1" dirty="0" err="1" smtClean="0"/>
              <a:t>Spain</a:t>
            </a:r>
            <a:r>
              <a:rPr lang="es-ES" i="1" dirty="0" smtClean="0"/>
              <a:t>)</a:t>
            </a:r>
            <a:br>
              <a:rPr lang="es-ES" i="1" dirty="0" smtClean="0"/>
            </a:br>
            <a:r>
              <a:rPr lang="es-ES" i="1" dirty="0" smtClean="0"/>
              <a:t/>
            </a:r>
            <a:br>
              <a:rPr lang="es-ES" i="1" dirty="0" smtClean="0"/>
            </a:br>
            <a:endParaRPr lang="es-ES" dirty="0"/>
          </a:p>
        </p:txBody>
      </p:sp>
      <p:pic>
        <p:nvPicPr>
          <p:cNvPr id="19458" name="Picture 2"/>
          <p:cNvPicPr>
            <a:picLocks noGrp="1" noChangeAspect="1" noChangeArrowheads="1"/>
          </p:cNvPicPr>
          <p:nvPr>
            <p:ph idx="1"/>
          </p:nvPr>
        </p:nvPicPr>
        <p:blipFill>
          <a:blip r:embed="rId2"/>
          <a:srcRect/>
          <a:stretch>
            <a:fillRect/>
          </a:stretch>
        </p:blipFill>
        <p:spPr>
          <a:xfrm>
            <a:off x="1535113" y="1600200"/>
            <a:ext cx="6073775"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i="1" dirty="0" err="1" smtClean="0"/>
              <a:t>Public</a:t>
            </a:r>
            <a:r>
              <a:rPr lang="es-ES" i="1" dirty="0" smtClean="0"/>
              <a:t> </a:t>
            </a:r>
            <a:r>
              <a:rPr lang="es-ES" i="1" dirty="0" err="1" smtClean="0"/>
              <a:t>Healthcare</a:t>
            </a:r>
            <a:r>
              <a:rPr lang="es-ES" i="1" dirty="0" smtClean="0"/>
              <a:t> </a:t>
            </a:r>
            <a:r>
              <a:rPr lang="es-ES" i="1" dirty="0" err="1" smtClean="0"/>
              <a:t>Costs</a:t>
            </a:r>
            <a:r>
              <a:rPr lang="es-ES" i="1" dirty="0" smtClean="0"/>
              <a:t> (</a:t>
            </a:r>
            <a:r>
              <a:rPr lang="es-ES" i="1" dirty="0" err="1" smtClean="0"/>
              <a:t>Spain</a:t>
            </a:r>
            <a:r>
              <a:rPr lang="es-ES" i="1" dirty="0" smtClean="0"/>
              <a:t>) Vs OECD</a:t>
            </a:r>
            <a:endParaRPr lang="es-ES" dirty="0"/>
          </a:p>
        </p:txBody>
      </p:sp>
      <p:pic>
        <p:nvPicPr>
          <p:cNvPr id="20482" name="Picture 2"/>
          <p:cNvPicPr>
            <a:picLocks noGrp="1" noChangeAspect="1" noChangeArrowheads="1"/>
          </p:cNvPicPr>
          <p:nvPr>
            <p:ph idx="1"/>
          </p:nvPr>
        </p:nvPicPr>
        <p:blipFill>
          <a:blip r:embed="rId2"/>
          <a:srcRect/>
          <a:stretch>
            <a:fillRect/>
          </a:stretch>
        </p:blipFill>
        <p:spPr>
          <a:xfrm>
            <a:off x="539750" y="1341438"/>
            <a:ext cx="7272338" cy="4784725"/>
          </a:xfrm>
        </p:spPr>
      </p:pic>
      <p:sp>
        <p:nvSpPr>
          <p:cNvPr id="20483" name="3 Rectángulo"/>
          <p:cNvSpPr>
            <a:spLocks noChangeArrowheads="1"/>
          </p:cNvSpPr>
          <p:nvPr/>
        </p:nvSpPr>
        <p:spPr bwMode="auto">
          <a:xfrm>
            <a:off x="827088" y="5876925"/>
            <a:ext cx="6840537" cy="954088"/>
          </a:xfrm>
          <a:prstGeom prst="rect">
            <a:avLst/>
          </a:prstGeom>
          <a:noFill/>
          <a:ln w="9525">
            <a:noFill/>
            <a:miter lim="800000"/>
            <a:headEnd/>
            <a:tailEnd/>
          </a:ln>
        </p:spPr>
        <p:txBody>
          <a:bodyPr>
            <a:spAutoFit/>
          </a:bodyPr>
          <a:lstStyle/>
          <a:p>
            <a:endParaRPr lang="es-ES" sz="1400">
              <a:latin typeface="Calibri" pitchFamily="34" charset="0"/>
              <a:hlinkClick r:id="rId3"/>
            </a:endParaRPr>
          </a:p>
          <a:p>
            <a:r>
              <a:rPr lang="es-ES" sz="1400">
                <a:latin typeface="Calibri" pitchFamily="34" charset="0"/>
                <a:hlinkClick r:id="rId3"/>
              </a:rPr>
              <a:t>OCDE(Organización para la Cooperación y el Desarrollo</a:t>
            </a:r>
            <a:r>
              <a:rPr lang="es-ES" sz="1400">
                <a:latin typeface="Calibri" pitchFamily="34" charset="0"/>
              </a:rPr>
              <a:t>)</a:t>
            </a:r>
          </a:p>
          <a:p>
            <a:r>
              <a:rPr lang="en-US" sz="1400" u="sng">
                <a:latin typeface="Calibri" pitchFamily="34" charset="0"/>
                <a:hlinkClick r:id="rId4"/>
              </a:rPr>
              <a:t>OECD(Organisation for Economic Co-operation and Development</a:t>
            </a:r>
            <a:r>
              <a:rPr lang="en-US" sz="1400" u="sng">
                <a:latin typeface="Calibri" pitchFamily="34" charset="0"/>
              </a:rPr>
              <a:t>)</a:t>
            </a:r>
            <a:endParaRPr lang="en-US" sz="1400">
              <a:latin typeface="Calibri" pitchFamily="34" charset="0"/>
            </a:endParaRPr>
          </a:p>
          <a:p>
            <a:endParaRPr lang="es-ES" sz="140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p:nvPr>
        </p:nvSpPr>
        <p:spPr>
          <a:xfrm>
            <a:off x="468313" y="260350"/>
            <a:ext cx="8229600" cy="1143000"/>
          </a:xfrm>
        </p:spPr>
        <p:txBody>
          <a:bodyPr/>
          <a:lstStyle/>
          <a:p>
            <a:r>
              <a:rPr lang="es-ES" sz="3200" smtClean="0"/>
              <a:t>Increase of </a:t>
            </a:r>
            <a:r>
              <a:rPr lang="es-ES" sz="3200" i="1" smtClean="0"/>
              <a:t>Private Healthcare Costs due to a decrease </a:t>
            </a:r>
            <a:r>
              <a:rPr lang="es-ES" sz="3200" smtClean="0"/>
              <a:t>of</a:t>
            </a:r>
            <a:r>
              <a:rPr lang="es-ES" sz="3200" i="1" smtClean="0"/>
              <a:t> Public Healthcare Costs </a:t>
            </a:r>
            <a:endParaRPr lang="es-ES" sz="3200" smtClean="0"/>
          </a:p>
        </p:txBody>
      </p:sp>
      <p:pic>
        <p:nvPicPr>
          <p:cNvPr id="21506" name="Picture 2"/>
          <p:cNvPicPr>
            <a:picLocks noGrp="1" noChangeAspect="1" noChangeArrowheads="1"/>
          </p:cNvPicPr>
          <p:nvPr>
            <p:ph idx="1"/>
          </p:nvPr>
        </p:nvPicPr>
        <p:blipFill>
          <a:blip r:embed="rId2"/>
          <a:srcRect/>
          <a:stretch>
            <a:fillRect/>
          </a:stretch>
        </p:blipFill>
        <p:spPr>
          <a:xfrm>
            <a:off x="395288" y="1600200"/>
            <a:ext cx="8208962" cy="5068888"/>
          </a:xfr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TotalTime>
  <Words>1136</Words>
  <Application>Microsoft Office PowerPoint</Application>
  <PresentationFormat>Prikaz na zaslonu (4:3)</PresentationFormat>
  <Paragraphs>108</Paragraphs>
  <Slides>16</Slides>
  <Notes>0</Notes>
  <HiddenSlides>0</HiddenSlides>
  <MMClips>0</MMClips>
  <ScaleCrop>false</ScaleCrop>
  <HeadingPairs>
    <vt:vector size="6" baseType="variant">
      <vt:variant>
        <vt:lpstr>Korišteni fontovi</vt:lpstr>
      </vt:variant>
      <vt:variant>
        <vt:i4>3</vt:i4>
      </vt:variant>
      <vt:variant>
        <vt:lpstr>Predložak dizajna</vt:lpstr>
      </vt:variant>
      <vt:variant>
        <vt:i4>1</vt:i4>
      </vt:variant>
      <vt:variant>
        <vt:lpstr>Naslovi slajdova</vt:lpstr>
      </vt:variant>
      <vt:variant>
        <vt:i4>16</vt:i4>
      </vt:variant>
    </vt:vector>
  </HeadingPairs>
  <TitlesOfParts>
    <vt:vector size="20" baseType="lpstr">
      <vt:lpstr>Calibri</vt:lpstr>
      <vt:lpstr>Arial</vt:lpstr>
      <vt:lpstr>Cambria</vt:lpstr>
      <vt:lpstr>Tema de Office</vt:lpstr>
      <vt:lpstr>Slajd 1</vt:lpstr>
      <vt:lpstr>Slajd 2</vt:lpstr>
      <vt:lpstr>       - Spanish healthcare consists of both private and public healthcare, with some hospitals and healthcare centres offering both private and state healthcare services. You don’t need to have private health insurance to get medical treatment (usually allows you to get faster treatment for non-emergency procedures).  - State healthcare is free of charge to anyone living and working in Spain, although in some of the Spanish islands you may have to travel to find a state healthcare provider.  - As an expat, you are entitled to free state healthcare if you are:         resident in Spain and work in employment or self-employment and pay social security contributions,         resident in Spain and receiving certain state benefits,         resident in Spain and recently divorced or separated from a partner registered with social security,         a child resident in Spain,         a pregnant woman who is resident in Spain,         under 26 and studying in Spain, a state pensioner, or staying temporarily in Spain and have an EHIC card (European Health Insurance Card).    </vt:lpstr>
      <vt:lpstr>Slajd 4</vt:lpstr>
      <vt:lpstr>Slajd 5</vt:lpstr>
      <vt:lpstr>Private Healthcare Costs Vs Public Healthcare Costs </vt:lpstr>
      <vt:lpstr>  Evolution Private Healthcare Costs (Spain)  </vt:lpstr>
      <vt:lpstr>Public Healthcare Costs (Spain) Vs OECD</vt:lpstr>
      <vt:lpstr>Increase of Private Healthcare Costs due to a decrease of Public Healthcare Costs </vt:lpstr>
      <vt:lpstr>Private Healthcare Costs (Spain) Vs OECD</vt:lpstr>
      <vt:lpstr>Useful Spanish phrases in an emergency</vt:lpstr>
      <vt:lpstr>Slajd 12</vt:lpstr>
      <vt:lpstr>Slajd 13</vt:lpstr>
      <vt:lpstr>CROATIA</vt:lpstr>
      <vt:lpstr>Slajd 15</vt:lpstr>
      <vt:lpstr>Slajd 16</vt:lpstr>
    </vt:vector>
  </TitlesOfParts>
  <Company>RevolucionUnattended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Gottham</dc:creator>
  <cp:lastModifiedBy>Korisnik</cp:lastModifiedBy>
  <cp:revision>242</cp:revision>
  <dcterms:created xsi:type="dcterms:W3CDTF">2012-10-24T08:58:32Z</dcterms:created>
  <dcterms:modified xsi:type="dcterms:W3CDTF">2016-07-18T07:20:22Z</dcterms:modified>
</cp:coreProperties>
</file>