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4"/>
  </p:notesMasterIdLst>
  <p:sldIdLst>
    <p:sldId id="256" r:id="rId4"/>
    <p:sldId id="261" r:id="rId5"/>
    <p:sldId id="298" r:id="rId6"/>
    <p:sldId id="299" r:id="rId7"/>
    <p:sldId id="301" r:id="rId8"/>
    <p:sldId id="302" r:id="rId9"/>
    <p:sldId id="303" r:id="rId10"/>
    <p:sldId id="304" r:id="rId11"/>
    <p:sldId id="306" r:id="rId12"/>
    <p:sldId id="307" r:id="rId13"/>
    <p:sldId id="308" r:id="rId14"/>
    <p:sldId id="310" r:id="rId15"/>
    <p:sldId id="309" r:id="rId16"/>
    <p:sldId id="305" r:id="rId17"/>
    <p:sldId id="311" r:id="rId18"/>
    <p:sldId id="312" r:id="rId19"/>
    <p:sldId id="343" r:id="rId20"/>
    <p:sldId id="379" r:id="rId21"/>
    <p:sldId id="380" r:id="rId22"/>
    <p:sldId id="346" r:id="rId23"/>
    <p:sldId id="347" r:id="rId24"/>
    <p:sldId id="361" r:id="rId25"/>
    <p:sldId id="362" r:id="rId26"/>
    <p:sldId id="375" r:id="rId27"/>
    <p:sldId id="376" r:id="rId28"/>
    <p:sldId id="377" r:id="rId29"/>
    <p:sldId id="378" r:id="rId30"/>
    <p:sldId id="373" r:id="rId31"/>
    <p:sldId id="381" r:id="rId32"/>
    <p:sldId id="382" r:id="rId33"/>
    <p:sldId id="383" r:id="rId34"/>
    <p:sldId id="384" r:id="rId35"/>
    <p:sldId id="385" r:id="rId36"/>
    <p:sldId id="387" r:id="rId37"/>
    <p:sldId id="388" r:id="rId38"/>
    <p:sldId id="389" r:id="rId39"/>
    <p:sldId id="393" r:id="rId40"/>
    <p:sldId id="390" r:id="rId41"/>
    <p:sldId id="391" r:id="rId42"/>
    <p:sldId id="264" r:id="rId4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94B"/>
    <a:srgbClr val="F3E3E6"/>
    <a:srgbClr val="F3F3F5"/>
    <a:srgbClr val="3F3F3F"/>
    <a:srgbClr val="EC5253"/>
    <a:srgbClr val="FB1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rednji stil 1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97" d="100"/>
          <a:sy n="97" d="100"/>
        </p:scale>
        <p:origin x="50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61701531772257E-2"/>
          <c:y val="4.7289254409695919E-2"/>
          <c:w val="0.90468851326020205"/>
          <c:h val="0.896832390975002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63-4FBC-BC40-591DDC40A94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63-4FBC-BC40-591DDC40A94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263-4FBC-BC40-591DDC40A945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63-4FBC-BC40-591DDC40A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8B2D9-5CCB-4FE4-AEEC-8843940852B9}" type="datetimeFigureOut">
              <a:rPr lang="ko-KR" altLang="en-US" smtClean="0"/>
              <a:t>2019-05-03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E9F30-A536-496E-9F19-827B21B0DB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1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E9F30-A536-496E-9F19-827B21B0DB1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07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8C722-29FD-4A35-8379-A66EF14CB12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80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  <a:alpha val="52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D0F8AD9-A4A3-420A-ADE3-AD27E8A939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04" y="3147815"/>
            <a:ext cx="5039544" cy="108012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61144E-472A-4AA8-9346-9E33770FB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07904" y="4227934"/>
            <a:ext cx="5039401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pic>
        <p:nvPicPr>
          <p:cNvPr id="1026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0" y="987135"/>
            <a:ext cx="3882340" cy="33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3096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096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192000" y="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192000" y="3433500"/>
            <a:ext cx="295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4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42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3075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174521"/>
            <a:ext cx="9144000" cy="1968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28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2682" y="1268068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92393" y="1275382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02104" y="1275382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11815" y="1275382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2393" y="3733289"/>
            <a:ext cx="1944000" cy="1142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602104" y="2862780"/>
            <a:ext cx="1944000" cy="2013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56705" y="1460555"/>
            <a:ext cx="2232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704000" y="370350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2783" y="9610"/>
            <a:ext cx="144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52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715766"/>
            <a:ext cx="9144000" cy="2427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19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0171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912" y="207099"/>
            <a:ext cx="8974181" cy="4848227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393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6" y="17449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4933665"/>
            <a:ext cx="9144000" cy="209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7172917" y="4143903"/>
            <a:ext cx="1923635" cy="864438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17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07416" y="339502"/>
            <a:ext cx="332076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07416" y="3468997"/>
            <a:ext cx="33207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7268" y="4045061"/>
            <a:ext cx="33207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492" y="995858"/>
            <a:ext cx="2418636" cy="2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7" y="401266"/>
            <a:ext cx="2917435" cy="2656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518804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195536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299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05826" cy="313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711170" y="0"/>
            <a:ext cx="2160000" cy="151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711170" y="1620590"/>
            <a:ext cx="2160000" cy="151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979197" y="-3161"/>
            <a:ext cx="2160000" cy="151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979197" y="1617428"/>
            <a:ext cx="2160000" cy="1512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226500"/>
            <a:ext cx="9144000" cy="191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25444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DC43-C9A9-4553-B137-40B19286BEE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1579-8BB4-4EF1-8E62-919F264B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52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8675" y="1873555"/>
            <a:ext cx="2835000" cy="135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525149" y="1873555"/>
            <a:ext cx="2835000" cy="135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25374" y="3370086"/>
            <a:ext cx="2835000" cy="135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02072" y="3370086"/>
            <a:ext cx="2106000" cy="135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01623" y="415705"/>
            <a:ext cx="2106000" cy="28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548675" y="3370236"/>
            <a:ext cx="2835000" cy="13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00575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4933665"/>
            <a:ext cx="9144000" cy="209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7172917" y="4143903"/>
            <a:ext cx="1923635" cy="864438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841" y="481590"/>
            <a:ext cx="3078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177113" y="3263450"/>
            <a:ext cx="3078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52384" y="481591"/>
            <a:ext cx="1485000" cy="267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77113" y="1859020"/>
            <a:ext cx="1485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01842" y="1859450"/>
            <a:ext cx="1485000" cy="267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431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796136" y="0"/>
            <a:ext cx="334786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86FFBD0-9FD6-4A18-B316-E26268B41695}"/>
              </a:ext>
            </a:extLst>
          </p:cNvPr>
          <p:cNvSpPr/>
          <p:nvPr userDrawn="1"/>
        </p:nvSpPr>
        <p:spPr>
          <a:xfrm>
            <a:off x="0" y="276572"/>
            <a:ext cx="5580112" cy="9990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16F011C-271F-4FE4-8493-903075172BC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955917" y="2474829"/>
            <a:ext cx="2815772" cy="1796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66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19477"/>
            <a:ext cx="9144000" cy="1732393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970216" y="1342704"/>
            <a:ext cx="1177848" cy="1177848"/>
          </a:xfrm>
          <a:prstGeom prst="ellipse">
            <a:avLst/>
          </a:prstGeom>
          <a:solidFill>
            <a:schemeClr val="accent2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94536"/>
            <a:ext cx="9144000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6811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651870"/>
            <a:ext cx="9144000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0800000">
            <a:off x="7763323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380677" cy="51435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380677" y="987574"/>
            <a:ext cx="7295779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6" y="731346"/>
            <a:ext cx="1966918" cy="1691484"/>
          </a:xfrm>
          <a:prstGeom prst="rect">
            <a:avLst/>
          </a:prstGeom>
          <a:noFill/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555526"/>
            <a:ext cx="7128793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131590"/>
            <a:ext cx="712879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17849" y="411510"/>
            <a:ext cx="7758608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" y="190171"/>
            <a:ext cx="1597115" cy="13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0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45036" y="987574"/>
            <a:ext cx="2880320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58632" y="987574"/>
            <a:ext cx="2880320" cy="36724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02448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16044" y="555526"/>
            <a:ext cx="144016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04" y="1131590"/>
            <a:ext cx="4608512" cy="23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428248"/>
            <a:ext cx="2209529" cy="1633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3" y="1314908"/>
            <a:ext cx="2880320" cy="25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29573" y="1428248"/>
            <a:ext cx="2646122" cy="160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74" y="1334106"/>
            <a:ext cx="1728192" cy="20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085002" y="1428248"/>
            <a:ext cx="996682" cy="15395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8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4" y="1419622"/>
            <a:ext cx="30920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34924" y="1553997"/>
            <a:ext cx="1783249" cy="2754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699542"/>
            <a:ext cx="698477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9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65" y="123478"/>
            <a:ext cx="127914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71184"/>
            <a:ext cx="216024" cy="800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1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2236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906464" y="1317956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4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55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6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jpe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75.jp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77.jpeg"/><Relationship Id="rId4" Type="http://schemas.openxmlformats.org/officeDocument/2006/relationships/image" Target="../media/image7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jpe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31840" y="2211710"/>
            <a:ext cx="5903640" cy="1080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altLang="ko-KR" dirty="0">
                <a:ea typeface="맑은 고딕" pitchFamily="50" charset="-127"/>
              </a:rPr>
              <a:t>Srednja medicinska škola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98A9608-CD56-4657-868B-A8CC1148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11" y="19177"/>
            <a:ext cx="887289" cy="89638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ACAAC37-AB62-4B65-9372-9D25C99CA4DD}"/>
              </a:ext>
            </a:extLst>
          </p:cNvPr>
          <p:cNvSpPr txBox="1">
            <a:spLocks/>
          </p:cNvSpPr>
          <p:nvPr/>
        </p:nvSpPr>
        <p:spPr>
          <a:xfrm>
            <a:off x="3131840" y="4037472"/>
            <a:ext cx="5903640" cy="1080120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dirty="0">
                <a:ea typeface="맑은 고딕" pitchFamily="50" charset="-127"/>
              </a:rPr>
              <a:t>Slavonski Brod, 10. svibnja 2019.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/>
              <a:t>Izvannastavne aktivnosti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hr-HR" altLang="ko-KR" dirty="0"/>
              <a:t>Općeobrazovne izvannastavne aktivnosti</a:t>
            </a:r>
            <a:endParaRPr lang="en-US" altLang="ko-KR" dirty="0"/>
          </a:p>
        </p:txBody>
      </p:sp>
      <p:grpSp>
        <p:nvGrpSpPr>
          <p:cNvPr id="7" name="Group 6"/>
          <p:cNvGrpSpPr/>
          <p:nvPr/>
        </p:nvGrpSpPr>
        <p:grpSpPr>
          <a:xfrm>
            <a:off x="899592" y="1563638"/>
            <a:ext cx="1944216" cy="2698451"/>
            <a:chOff x="971600" y="1889523"/>
            <a:chExt cx="1944216" cy="2698451"/>
          </a:xfrm>
        </p:grpSpPr>
        <p:sp>
          <p:nvSpPr>
            <p:cNvPr id="4" name="Rounded Rectangle 3"/>
            <p:cNvSpPr/>
            <p:nvPr/>
          </p:nvSpPr>
          <p:spPr>
            <a:xfrm>
              <a:off x="971600" y="2211710"/>
              <a:ext cx="1944216" cy="2376264"/>
            </a:xfrm>
            <a:prstGeom prst="roundRect">
              <a:avLst>
                <a:gd name="adj" fmla="val 6906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7664" y="2067694"/>
              <a:ext cx="792088" cy="28803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Block Arc 5"/>
            <p:cNvSpPr/>
            <p:nvPr/>
          </p:nvSpPr>
          <p:spPr>
            <a:xfrm>
              <a:off x="1715108" y="1889523"/>
              <a:ext cx="457200" cy="457200"/>
            </a:xfrm>
            <a:prstGeom prst="blockArc">
              <a:avLst>
                <a:gd name="adj1" fmla="val 10800000"/>
                <a:gd name="adj2" fmla="val 21388723"/>
                <a:gd name="adj3" fmla="val 192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67700" y="2737470"/>
            <a:ext cx="1276137" cy="1008112"/>
            <a:chOff x="1295692" y="2737470"/>
            <a:chExt cx="1276137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1295692" y="2737470"/>
              <a:ext cx="1008000" cy="1008112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1363281" y="2737470"/>
              <a:ext cx="1208548" cy="920714"/>
            </a:xfrm>
            <a:custGeom>
              <a:avLst/>
              <a:gdLst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620560 w 2010844"/>
                <a:gd name="connsiteY0" fmla="*/ 853751 h 1425664"/>
                <a:gd name="connsiteX1" fmla="*/ 2010834 w 2010844"/>
                <a:gd name="connsiteY1" fmla="*/ 7206 h 1425664"/>
                <a:gd name="connsiteX2" fmla="*/ 597485 w 2010844"/>
                <a:gd name="connsiteY2" fmla="*/ 1420555 h 1425664"/>
                <a:gd name="connsiteX3" fmla="*/ 595970 w 2010844"/>
                <a:gd name="connsiteY3" fmla="*/ 1425664 h 1425664"/>
                <a:gd name="connsiteX4" fmla="*/ 594592 w 2010844"/>
                <a:gd name="connsiteY4" fmla="*/ 1423448 h 1425664"/>
                <a:gd name="connsiteX5" fmla="*/ 592378 w 2010844"/>
                <a:gd name="connsiteY5" fmla="*/ 1425662 h 1425664"/>
                <a:gd name="connsiteX6" fmla="*/ 592284 w 2010844"/>
                <a:gd name="connsiteY6" fmla="*/ 1419737 h 1425664"/>
                <a:gd name="connsiteX7" fmla="*/ 0 w 2010844"/>
                <a:gd name="connsiteY7" fmla="*/ 467413 h 1425664"/>
                <a:gd name="connsiteX8" fmla="*/ 620560 w 2010844"/>
                <a:gd name="connsiteY8" fmla="*/ 853751 h 1425664"/>
                <a:gd name="connsiteX0" fmla="*/ 620560 w 1656202"/>
                <a:gd name="connsiteY0" fmla="*/ 689807 h 1261720"/>
                <a:gd name="connsiteX1" fmla="*/ 1656187 w 1656202"/>
                <a:gd name="connsiteY1" fmla="*/ 8764 h 1261720"/>
                <a:gd name="connsiteX2" fmla="*/ 597485 w 1656202"/>
                <a:gd name="connsiteY2" fmla="*/ 1256611 h 1261720"/>
                <a:gd name="connsiteX3" fmla="*/ 595970 w 1656202"/>
                <a:gd name="connsiteY3" fmla="*/ 1261720 h 1261720"/>
                <a:gd name="connsiteX4" fmla="*/ 594592 w 1656202"/>
                <a:gd name="connsiteY4" fmla="*/ 1259504 h 1261720"/>
                <a:gd name="connsiteX5" fmla="*/ 592378 w 1656202"/>
                <a:gd name="connsiteY5" fmla="*/ 1261718 h 1261720"/>
                <a:gd name="connsiteX6" fmla="*/ 592284 w 1656202"/>
                <a:gd name="connsiteY6" fmla="*/ 1255793 h 1261720"/>
                <a:gd name="connsiteX7" fmla="*/ 0 w 1656202"/>
                <a:gd name="connsiteY7" fmla="*/ 303469 h 1261720"/>
                <a:gd name="connsiteX8" fmla="*/ 620560 w 1656202"/>
                <a:gd name="connsiteY8" fmla="*/ 689807 h 1261720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9829 h 1261742"/>
                <a:gd name="connsiteX1" fmla="*/ 1656187 w 1656187"/>
                <a:gd name="connsiteY1" fmla="*/ 8786 h 1261742"/>
                <a:gd name="connsiteX2" fmla="*/ 597485 w 1656187"/>
                <a:gd name="connsiteY2" fmla="*/ 1256633 h 1261742"/>
                <a:gd name="connsiteX3" fmla="*/ 595970 w 1656187"/>
                <a:gd name="connsiteY3" fmla="*/ 1261742 h 1261742"/>
                <a:gd name="connsiteX4" fmla="*/ 594592 w 1656187"/>
                <a:gd name="connsiteY4" fmla="*/ 1259526 h 1261742"/>
                <a:gd name="connsiteX5" fmla="*/ 592378 w 1656187"/>
                <a:gd name="connsiteY5" fmla="*/ 1261740 h 1261742"/>
                <a:gd name="connsiteX6" fmla="*/ 592284 w 1656187"/>
                <a:gd name="connsiteY6" fmla="*/ 1255815 h 1261742"/>
                <a:gd name="connsiteX7" fmla="*/ 0 w 1656187"/>
                <a:gd name="connsiteY7" fmla="*/ 303491 h 1261742"/>
                <a:gd name="connsiteX8" fmla="*/ 620560 w 1656187"/>
                <a:gd name="connsiteY8" fmla="*/ 689829 h 126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87" h="1261742">
                  <a:moveTo>
                    <a:pt x="620560" y="689829"/>
                  </a:moveTo>
                  <a:cubicBezTo>
                    <a:pt x="849304" y="447627"/>
                    <a:pt x="1565461" y="-73861"/>
                    <a:pt x="1656187" y="8786"/>
                  </a:cubicBezTo>
                  <a:lnTo>
                    <a:pt x="597485" y="1256633"/>
                  </a:lnTo>
                  <a:lnTo>
                    <a:pt x="595970" y="1261742"/>
                  </a:lnTo>
                  <a:lnTo>
                    <a:pt x="594592" y="1259526"/>
                  </a:lnTo>
                  <a:lnTo>
                    <a:pt x="592378" y="1261740"/>
                  </a:lnTo>
                  <a:cubicBezTo>
                    <a:pt x="592347" y="1259765"/>
                    <a:pt x="592315" y="1257790"/>
                    <a:pt x="592284" y="1255815"/>
                  </a:cubicBezTo>
                  <a:lnTo>
                    <a:pt x="0" y="303491"/>
                  </a:lnTo>
                  <a:cubicBezTo>
                    <a:pt x="154708" y="256097"/>
                    <a:pt x="411981" y="504322"/>
                    <a:pt x="620560" y="689829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0358C7A-307B-4870-91E0-E98686BCA764}"/>
              </a:ext>
            </a:extLst>
          </p:cNvPr>
          <p:cNvGrpSpPr/>
          <p:nvPr/>
        </p:nvGrpSpPr>
        <p:grpSpPr>
          <a:xfrm>
            <a:off x="3725972" y="1065580"/>
            <a:ext cx="570067" cy="570066"/>
            <a:chOff x="3702138" y="1297355"/>
            <a:chExt cx="570067" cy="570066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69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1E46930-6D0C-459B-97E9-C7887B139706}"/>
              </a:ext>
            </a:extLst>
          </p:cNvPr>
          <p:cNvGrpSpPr/>
          <p:nvPr/>
        </p:nvGrpSpPr>
        <p:grpSpPr>
          <a:xfrm>
            <a:off x="3720084" y="1730952"/>
            <a:ext cx="570067" cy="570066"/>
            <a:chOff x="3702138" y="2000838"/>
            <a:chExt cx="570067" cy="570066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00083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049001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직사각형 69"/>
            <p:cNvSpPr/>
            <p:nvPr/>
          </p:nvSpPr>
          <p:spPr>
            <a:xfrm>
              <a:off x="3766270" y="2100246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4366D4-37D1-48C1-B8C1-80CEAFA076EE}"/>
              </a:ext>
            </a:extLst>
          </p:cNvPr>
          <p:cNvGrpSpPr/>
          <p:nvPr/>
        </p:nvGrpSpPr>
        <p:grpSpPr>
          <a:xfrm>
            <a:off x="3725972" y="2396323"/>
            <a:ext cx="570067" cy="570066"/>
            <a:chOff x="3702138" y="2704322"/>
            <a:chExt cx="570067" cy="570066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704321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752484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69"/>
            <p:cNvSpPr/>
            <p:nvPr/>
          </p:nvSpPr>
          <p:spPr>
            <a:xfrm>
              <a:off x="3766270" y="2804268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15595E1-4D57-44D3-9CF7-138306690280}"/>
              </a:ext>
            </a:extLst>
          </p:cNvPr>
          <p:cNvGrpSpPr/>
          <p:nvPr/>
        </p:nvGrpSpPr>
        <p:grpSpPr>
          <a:xfrm>
            <a:off x="3725972" y="3067772"/>
            <a:ext cx="570067" cy="570066"/>
            <a:chOff x="3702138" y="3407805"/>
            <a:chExt cx="570067" cy="570066"/>
          </a:xfrm>
        </p:grpSpPr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340780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3455968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8" name="직사각형 69"/>
            <p:cNvSpPr/>
            <p:nvPr/>
          </p:nvSpPr>
          <p:spPr>
            <a:xfrm>
              <a:off x="3766270" y="3508290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3739486" y="3736006"/>
            <a:ext cx="570067" cy="570066"/>
            <a:chOff x="3702138" y="4111288"/>
            <a:chExt cx="570067" cy="570066"/>
          </a:xfrm>
        </p:grpSpPr>
        <p:sp>
          <p:nvSpPr>
            <p:cNvPr id="3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직사각형 69"/>
            <p:cNvSpPr/>
            <p:nvPr/>
          </p:nvSpPr>
          <p:spPr>
            <a:xfrm>
              <a:off x="3766270" y="4212313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74743" y="1179838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Debatni klub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74743" y="1864131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Novinarska družina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74743" y="2511658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Dramska družina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4743" y="3183527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Povijesna družina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74743" y="3851761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Ekološka družina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그룹 16">
            <a:extLst>
              <a:ext uri="{FF2B5EF4-FFF2-40B4-BE49-F238E27FC236}">
                <a16:creationId xmlns:a16="http://schemas.microsoft.com/office/drawing/2014/main" id="{C0B23622-C78F-46A8-AE77-C43D3EE7B4CA}"/>
              </a:ext>
            </a:extLst>
          </p:cNvPr>
          <p:cNvGrpSpPr/>
          <p:nvPr/>
        </p:nvGrpSpPr>
        <p:grpSpPr>
          <a:xfrm>
            <a:off x="3729497" y="4402510"/>
            <a:ext cx="570067" cy="570066"/>
            <a:chOff x="3702138" y="4111288"/>
            <a:chExt cx="570067" cy="570066"/>
          </a:xfrm>
        </p:grpSpPr>
        <p:sp>
          <p:nvSpPr>
            <p:cNvPr id="56" name="AutoShape 92">
              <a:extLst>
                <a:ext uri="{FF2B5EF4-FFF2-40B4-BE49-F238E27FC236}">
                  <a16:creationId xmlns:a16="http://schemas.microsoft.com/office/drawing/2014/main" id="{C14A75DE-70FE-45B3-BC29-1AB30251B7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7" name="AutoShape 92">
              <a:extLst>
                <a:ext uri="{FF2B5EF4-FFF2-40B4-BE49-F238E27FC236}">
                  <a16:creationId xmlns:a16="http://schemas.microsoft.com/office/drawing/2014/main" id="{0270D70D-97AF-43F9-897C-A09B073C46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직사각형 69">
              <a:extLst>
                <a:ext uri="{FF2B5EF4-FFF2-40B4-BE49-F238E27FC236}">
                  <a16:creationId xmlns:a16="http://schemas.microsoft.com/office/drawing/2014/main" id="{04FBC914-90C0-4956-8DB2-76463A70F453}"/>
                </a:ext>
              </a:extLst>
            </p:cNvPr>
            <p:cNvSpPr/>
            <p:nvPr/>
          </p:nvSpPr>
          <p:spPr>
            <a:xfrm>
              <a:off x="3766270" y="4212313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hr-HR" altLang="ko-KR" b="1" dirty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TextBox 53">
            <a:extLst>
              <a:ext uri="{FF2B5EF4-FFF2-40B4-BE49-F238E27FC236}">
                <a16:creationId xmlns:a16="http://schemas.microsoft.com/office/drawing/2014/main" id="{029F42EB-BB2C-4A0E-BDAE-E504AB2674AE}"/>
              </a:ext>
            </a:extLst>
          </p:cNvPr>
          <p:cNvSpPr txBox="1"/>
          <p:nvPr/>
        </p:nvSpPr>
        <p:spPr>
          <a:xfrm>
            <a:off x="4474743" y="4518265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Školski športski klub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/>
              <a:t>Školske aktivnosti</a:t>
            </a:r>
            <a:endParaRPr lang="ko-KR" altLang="en-US" dirty="0"/>
          </a:p>
        </p:txBody>
      </p:sp>
      <p:sp>
        <p:nvSpPr>
          <p:cNvPr id="5" name="AutoShape 92"/>
          <p:cNvSpPr>
            <a:spLocks noChangeAspect="1" noChangeArrowheads="1"/>
          </p:cNvSpPr>
          <p:nvPr/>
        </p:nvSpPr>
        <p:spPr bwMode="auto">
          <a:xfrm rot="16200000" flipH="1">
            <a:off x="568429" y="1681420"/>
            <a:ext cx="1805525" cy="1805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AutoShape 92"/>
          <p:cNvSpPr>
            <a:spLocks noChangeAspect="1" noChangeArrowheads="1"/>
          </p:cNvSpPr>
          <p:nvPr/>
        </p:nvSpPr>
        <p:spPr bwMode="auto">
          <a:xfrm rot="16200000" flipH="1">
            <a:off x="6791797" y="1694706"/>
            <a:ext cx="1805525" cy="18055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993" y="1283275"/>
            <a:ext cx="3513765" cy="1118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9104" y="23101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400" b="1" dirty="0">
                <a:solidFill>
                  <a:schemeClr val="bg1"/>
                </a:solidFill>
                <a:cs typeface="Arial" pitchFamily="34" charset="0"/>
              </a:rPr>
              <a:t>Festival znanosti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2471" y="243883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400" b="1" dirty="0">
                <a:solidFill>
                  <a:schemeClr val="bg1"/>
                </a:solidFill>
                <a:cs typeface="Arial" pitchFamily="34" charset="0"/>
              </a:rPr>
              <a:t>Tjedan mozga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9700" y="1426888"/>
            <a:ext cx="26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Zdrav za 5, Oživi me, Pokreni se, Hodanjem do zdravlja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D923583C-6F12-4F8F-A289-BC92AFC6F9E3}"/>
              </a:ext>
            </a:extLst>
          </p:cNvPr>
          <p:cNvGrpSpPr/>
          <p:nvPr/>
        </p:nvGrpSpPr>
        <p:grpSpPr>
          <a:xfrm>
            <a:off x="2804241" y="2538799"/>
            <a:ext cx="3535518" cy="1116123"/>
            <a:chOff x="3124714" y="2535747"/>
            <a:chExt cx="2880320" cy="765854"/>
          </a:xfrm>
        </p:grpSpPr>
        <p:sp>
          <p:nvSpPr>
            <p:cNvPr id="8" name="Rectangle 7"/>
            <p:cNvSpPr/>
            <p:nvPr/>
          </p:nvSpPr>
          <p:spPr>
            <a:xfrm>
              <a:off x="3124714" y="2535747"/>
              <a:ext cx="2880320" cy="7658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9852" y="2616132"/>
              <a:ext cx="2664296" cy="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Moje prvo EU iskustvo, PISA, Europski parlament mladih, Dijalog s građanima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1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/>
              <a:t>Materijalni uvjeti:</a:t>
            </a:r>
            <a:endParaRPr lang="ko-KR" altLang="en-US" dirty="0"/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/>
          </p:nvPr>
        </p:nvGraphicFramePr>
        <p:xfrm>
          <a:off x="3131840" y="1491630"/>
          <a:ext cx="5912977" cy="2951871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713">
                  <a:extLst>
                    <a:ext uri="{9D8B030D-6E8A-4147-A177-3AD203B41FA5}">
                      <a16:colId xmlns:a16="http://schemas.microsoft.com/office/drawing/2014/main" val="1503337547"/>
                    </a:ext>
                  </a:extLst>
                </a:gridCol>
              </a:tblGrid>
              <a:tr h="326716"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hr-HR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MATERIJALNI UVJETI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Klasične učionice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  <a:endParaRPr lang="en-JM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Kabineti</a:t>
                      </a:r>
                      <a:endParaRPr lang="en-JM" altLang="ko-KR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Zdravstvena njega</a:t>
                      </a:r>
                      <a:endParaRPr lang="en-JM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  <a:endParaRPr lang="en-JM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Fizioterapija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Praktikumi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Kemija/Biokemija</a:t>
                      </a:r>
                      <a:endParaRPr lang="en-JM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JM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Školska ordinacija dentalne medicine</a:t>
                      </a:r>
                      <a:endParaRPr lang="en-JM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JM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1064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Knjižnica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Školska zgrada izgrađena 1977.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3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251520" y="1508270"/>
          <a:ext cx="2643409" cy="274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287520" y="1050180"/>
            <a:ext cx="3096343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Humanitarne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hr-H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akcije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520" y="2756415"/>
            <a:ext cx="28803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Naša škola je sudionik u mnogobrojnim humanitarnim akcijama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3690" y="453175"/>
            <a:ext cx="28803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„Od srca srcu”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„Tisuću radosti”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3928" y="3997056"/>
            <a:ext cx="36669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„Kosa ljubavi”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„Zagrli za rijetke, zagrli za život”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„Ne dvoji, za drugog izdvoji”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9872" y="2156251"/>
            <a:ext cx="20718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„Evica i dječica”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„Tisuću radosti”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„Od srca srcu”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5" name="Rezervirano mjesto slike 24">
            <a:extLst>
              <a:ext uri="{FF2B5EF4-FFF2-40B4-BE49-F238E27FC236}">
                <a16:creationId xmlns:a16="http://schemas.microsoft.com/office/drawing/2014/main" id="{47B685B6-F34C-4357-87C3-D00A0F7CEDF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r="26190"/>
          <a:stretch>
            <a:fillRect/>
          </a:stretch>
        </p:blipFill>
        <p:spPr>
          <a:xfrm>
            <a:off x="7688705" y="3692555"/>
            <a:ext cx="1440000" cy="1440000"/>
          </a:xfrm>
        </p:spPr>
      </p:pic>
      <p:pic>
        <p:nvPicPr>
          <p:cNvPr id="27" name="Rezervirano mjesto slike 26">
            <a:extLst>
              <a:ext uri="{FF2B5EF4-FFF2-40B4-BE49-F238E27FC236}">
                <a16:creationId xmlns:a16="http://schemas.microsoft.com/office/drawing/2014/main" id="{9874EBEF-0979-459E-AD8C-1360F6246F9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559"/>
          <a:stretch>
            <a:fillRect/>
          </a:stretch>
        </p:blipFill>
        <p:spPr>
          <a:xfrm>
            <a:off x="4016705" y="25563"/>
            <a:ext cx="1440000" cy="1440000"/>
          </a:xfrm>
        </p:spPr>
      </p:pic>
      <p:pic>
        <p:nvPicPr>
          <p:cNvPr id="23" name="Rezervirano mjesto slike 22">
            <a:extLst>
              <a:ext uri="{FF2B5EF4-FFF2-40B4-BE49-F238E27FC236}">
                <a16:creationId xmlns:a16="http://schemas.microsoft.com/office/drawing/2014/main" id="{3A15A77A-6476-4E61-AB58-1D819011835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53" y="1902386"/>
            <a:ext cx="3666951" cy="1338728"/>
          </a:xfrm>
        </p:spPr>
      </p:pic>
    </p:spTree>
    <p:extLst>
      <p:ext uri="{BB962C8B-B14F-4D97-AF65-F5344CB8AC3E}">
        <p14:creationId xmlns:p14="http://schemas.microsoft.com/office/powerpoint/2010/main" val="2400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363946" y="1202918"/>
            <a:ext cx="5811766" cy="181588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Nositelj projekta: 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Srednja medicinska škola, Slavonski Brod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Partneri u projektu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: </a:t>
            </a:r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Euromind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, Seville, Španjolska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Trajanje projekta: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(1. lipanj 2015. – 31. svibanj 2016.)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Ukupna vrijednost financijske potpore: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63.982,00 EUR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46042" y="190605"/>
            <a:ext cx="2592288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Erasmus + „WRITE”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3880" y="2023177"/>
            <a:ext cx="2321760" cy="3508653"/>
            <a:chOff x="4289225" y="457383"/>
            <a:chExt cx="4134775" cy="3508653"/>
          </a:xfrm>
        </p:grpSpPr>
        <p:sp>
          <p:nvSpPr>
            <p:cNvPr id="17" name="TextBox 16"/>
            <p:cNvSpPr txBox="1"/>
            <p:nvPr/>
          </p:nvSpPr>
          <p:spPr>
            <a:xfrm>
              <a:off x="4320400" y="734382"/>
              <a:ext cx="4103600" cy="32316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Potaknuti promjene i osmisliti nove inovativne kurikulume, povećanje </a:t>
              </a:r>
              <a:r>
                <a:rPr lang="hr-HR" altLang="ko-KR" sz="1200" dirty="0" err="1">
                  <a:solidFill>
                    <a:schemeClr val="bg1"/>
                  </a:solidFill>
                  <a:cs typeface="Arial" pitchFamily="34" charset="0"/>
                </a:rPr>
                <a:t>zapošljivosti</a:t>
              </a: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 učenika sudionika, razvoj jezičnih kompetencija, razvoj </a:t>
              </a:r>
              <a:r>
                <a:rPr lang="hr-HR" altLang="ko-KR" sz="1200" dirty="0" err="1">
                  <a:solidFill>
                    <a:schemeClr val="bg1"/>
                  </a:solidFill>
                  <a:cs typeface="Arial" pitchFamily="34" charset="0"/>
                </a:rPr>
                <a:t>interkulturalnosti</a:t>
              </a:r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Mobilnost osoblja / stručno usavršavanje osoblja u Seville, Španjolska (7 dana)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Mobilnost učenika na radno mjesto u Seville, Španjolska (21 dan)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9225" y="457383"/>
              <a:ext cx="410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Ciljevi: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1" name="Picture 2" descr="http://www.ss-medicinska-sb.skole.hr/upload/ss-medicinska-sb/images/static3/748/Image/logo%20projekta.jpg">
            <a:extLst>
              <a:ext uri="{FF2B5EF4-FFF2-40B4-BE49-F238E27FC236}">
                <a16:creationId xmlns:a16="http://schemas.microsoft.com/office/drawing/2014/main" id="{DFE179E3-CA93-4651-AC07-49DDFFF9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443416"/>
            <a:ext cx="1629280" cy="7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F5E7EF5-6FB5-49DD-885F-CE54F0BAF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83" y="3308398"/>
            <a:ext cx="3678704" cy="10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363946" y="1202918"/>
            <a:ext cx="5816566" cy="181588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Nositelj projekta: 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Srednja medicinska škola, Slavonski Brod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Partneri u projektu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: Vitalis, Leipzig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Trajanje projekta: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(1. lipanj 2016. – 31. svibanj 2017.)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Ukupna vrijednost financijske potpore: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88.855,00 EUR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55576" y="147829"/>
            <a:ext cx="2592288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Erasmus + „Health </a:t>
            </a:r>
            <a:r>
              <a:rPr lang="hr-HR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is</a:t>
            </a:r>
            <a:r>
              <a:rPr lang="hr-HR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hr-HR" altLang="ko-KR" sz="36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Wealth</a:t>
            </a:r>
            <a:r>
              <a:rPr lang="hr-HR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”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3879" y="2035703"/>
            <a:ext cx="2304256" cy="1711935"/>
            <a:chOff x="4289223" y="457383"/>
            <a:chExt cx="4103602" cy="1711935"/>
          </a:xfrm>
        </p:grpSpPr>
        <p:sp>
          <p:nvSpPr>
            <p:cNvPr id="17" name="TextBox 16"/>
            <p:cNvSpPr txBox="1"/>
            <p:nvPr/>
          </p:nvSpPr>
          <p:spPr>
            <a:xfrm>
              <a:off x="4289223" y="784323"/>
              <a:ext cx="4103600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Mobilnost osoblja (7 dana) Leipzig, Njemačka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Mobilnost učenika (14 dana), Leipzig, Njemačka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9225" y="457383"/>
              <a:ext cx="410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1F5E7EF5-6FB5-49DD-885F-CE54F0BAF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08" y="3308398"/>
            <a:ext cx="3678704" cy="1050791"/>
          </a:xfrm>
          <a:prstGeom prst="rect">
            <a:avLst/>
          </a:prstGeom>
        </p:spPr>
      </p:pic>
      <p:pic>
        <p:nvPicPr>
          <p:cNvPr id="12" name="Picture 2" descr="http://www.ss-medicinska-sb.skole.hr/upload/ss-medicinska-sb/images/static3/753/Image/Health%20is%20Wealth.png">
            <a:extLst>
              <a:ext uri="{FF2B5EF4-FFF2-40B4-BE49-F238E27FC236}">
                <a16:creationId xmlns:a16="http://schemas.microsoft.com/office/drawing/2014/main" id="{68972B9B-BFB0-46C3-9455-A3D5A43B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65741"/>
            <a:ext cx="20882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440736" y="585459"/>
            <a:ext cx="5811766" cy="280076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Koordinator nacionalnog konzorcija: 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Srednja medicinska škola, Slavonski Brod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Članice nacionalnog konzorcija: 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Medicinska škola Ante </a:t>
            </a:r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Kuzmanića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, Zadar, Medicinska škola Osijek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Partneri u projektu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: </a:t>
            </a:r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Braga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-mob, </a:t>
            </a:r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Braga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, Portugal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Trajanje projekta: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(1. lipanj 2018. – 31. svibanj 2019.)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Ukupna vrijednost financijske potpore: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96.779,00 EUR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99592" y="370046"/>
            <a:ext cx="2592288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Erasmus + „</a:t>
            </a:r>
            <a:r>
              <a:rPr lang="hr-HR" altLang="ko-KR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We</a:t>
            </a:r>
            <a:r>
              <a:rPr lang="hr-HR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Care, </a:t>
            </a:r>
            <a:r>
              <a:rPr lang="hr-HR" altLang="ko-KR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We</a:t>
            </a:r>
            <a:r>
              <a:rPr lang="hr-HR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hr-HR" altLang="ko-KR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Share</a:t>
            </a:r>
            <a:r>
              <a:rPr lang="hr-HR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for </a:t>
            </a:r>
            <a:r>
              <a:rPr lang="hr-HR" altLang="ko-KR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the</a:t>
            </a:r>
            <a:r>
              <a:rPr lang="hr-HR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Future”</a:t>
            </a:r>
            <a:endParaRPr lang="ko-KR" alt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8446" y="2684556"/>
            <a:ext cx="2304256" cy="1367971"/>
            <a:chOff x="4291754" y="996131"/>
            <a:chExt cx="4103603" cy="1367971"/>
          </a:xfrm>
        </p:grpSpPr>
        <p:sp>
          <p:nvSpPr>
            <p:cNvPr id="17" name="TextBox 16"/>
            <p:cNvSpPr txBox="1"/>
            <p:nvPr/>
          </p:nvSpPr>
          <p:spPr>
            <a:xfrm>
              <a:off x="4291754" y="1348439"/>
              <a:ext cx="41036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Mobilnost učenika na radno mjesto u </a:t>
              </a:r>
              <a:r>
                <a:rPr lang="hr-HR" altLang="ko-KR" sz="1200" dirty="0" err="1">
                  <a:solidFill>
                    <a:schemeClr val="bg1"/>
                  </a:solidFill>
                  <a:cs typeface="Arial" pitchFamily="34" charset="0"/>
                </a:rPr>
                <a:t>Braga</a:t>
              </a: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, Portugal (21 dan)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1756" y="996131"/>
              <a:ext cx="41036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89B11355-3DF0-4011-B7FB-728DAB832E95}"/>
              </a:ext>
            </a:extLst>
          </p:cNvPr>
          <p:cNvGrpSpPr/>
          <p:nvPr/>
        </p:nvGrpSpPr>
        <p:grpSpPr>
          <a:xfrm>
            <a:off x="3363946" y="3579862"/>
            <a:ext cx="5633831" cy="1368152"/>
            <a:chOff x="5489090" y="5355884"/>
            <a:chExt cx="6522598" cy="1686914"/>
          </a:xfrm>
        </p:grpSpPr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45C7A927-89D2-47C8-AB7E-E2166DAB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090" y="5409070"/>
              <a:ext cx="1633728" cy="1633728"/>
            </a:xfrm>
            <a:prstGeom prst="rect">
              <a:avLst/>
            </a:prstGeom>
          </p:spPr>
        </p:pic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1FC31B51-9E73-4B05-A1FC-3BFD973D6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906" y="5826949"/>
              <a:ext cx="1002015" cy="735017"/>
            </a:xfrm>
            <a:prstGeom prst="rect">
              <a:avLst/>
            </a:prstGeom>
          </p:spPr>
        </p:pic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id="{F509E43A-14E6-46BF-B067-A3EEB85A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09" y="5355884"/>
              <a:ext cx="1905000" cy="1540452"/>
            </a:xfrm>
            <a:prstGeom prst="rect">
              <a:avLst/>
            </a:prstGeom>
          </p:spPr>
        </p:pic>
        <p:pic>
          <p:nvPicPr>
            <p:cNvPr id="21" name="Slika 20">
              <a:extLst>
                <a:ext uri="{FF2B5EF4-FFF2-40B4-BE49-F238E27FC236}">
                  <a16:creationId xmlns:a16="http://schemas.microsoft.com/office/drawing/2014/main" id="{51BC9EB7-D729-4DF6-AD25-C91E49C69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038" y="5826949"/>
              <a:ext cx="1606650" cy="797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4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A7B012A-0BFA-472A-A0C8-911E0A732553}"/>
              </a:ext>
            </a:extLst>
          </p:cNvPr>
          <p:cNvSpPr txBox="1">
            <a:spLocks/>
          </p:cNvSpPr>
          <p:nvPr/>
        </p:nvSpPr>
        <p:spPr>
          <a:xfrm>
            <a:off x="1162506" y="2301770"/>
            <a:ext cx="2168524" cy="13184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764555-320C-449E-A8BC-65F87FFE275A}"/>
              </a:ext>
            </a:extLst>
          </p:cNvPr>
          <p:cNvSpPr txBox="1">
            <a:spLocks/>
          </p:cNvSpPr>
          <p:nvPr/>
        </p:nvSpPr>
        <p:spPr>
          <a:xfrm>
            <a:off x="1162506" y="2060665"/>
            <a:ext cx="2168524" cy="2160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grpSp>
        <p:nvGrpSpPr>
          <p:cNvPr id="20" name="Group 87">
            <a:extLst>
              <a:ext uri="{FF2B5EF4-FFF2-40B4-BE49-F238E27FC236}">
                <a16:creationId xmlns:a16="http://schemas.microsoft.com/office/drawing/2014/main" id="{5C2B9100-32ED-413B-85CC-2264856482A4}"/>
              </a:ext>
            </a:extLst>
          </p:cNvPr>
          <p:cNvGrpSpPr/>
          <p:nvPr/>
        </p:nvGrpSpPr>
        <p:grpSpPr>
          <a:xfrm>
            <a:off x="6733904" y="3551030"/>
            <a:ext cx="2201091" cy="854080"/>
            <a:chOff x="3017859" y="4283314"/>
            <a:chExt cx="1249476" cy="113877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3538E1-FE9F-4F3B-9F40-A6E87DC6655B}"/>
                </a:ext>
              </a:extLst>
            </p:cNvPr>
            <p:cNvSpPr txBox="1"/>
            <p:nvPr/>
          </p:nvSpPr>
          <p:spPr>
            <a:xfrm>
              <a:off x="3017859" y="4560312"/>
              <a:ext cx="12494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Putovali smo zrakoplovom Airbus A320 iz Zračne luke </a:t>
              </a:r>
              <a:r>
                <a:rPr lang="hr-HR" sz="900" dirty="0" err="1">
                  <a:solidFill>
                    <a:srgbClr val="404040"/>
                  </a:solidFill>
                </a:rPr>
                <a:t>Budimpešt</a:t>
              </a:r>
              <a:r>
                <a:rPr lang="hr-HR" sz="900" dirty="0">
                  <a:solidFill>
                    <a:srgbClr val="404040"/>
                  </a:solidFill>
                </a:rPr>
                <a:t> </a:t>
              </a:r>
              <a:r>
                <a:rPr lang="hr-HR" sz="900" dirty="0" err="1">
                  <a:solidFill>
                    <a:srgbClr val="404040"/>
                  </a:solidFill>
                </a:rPr>
                <a:t>Ferihegy</a:t>
              </a:r>
              <a:r>
                <a:rPr lang="hr-HR" sz="900" dirty="0">
                  <a:solidFill>
                    <a:srgbClr val="404040"/>
                  </a:solidFill>
                </a:rPr>
                <a:t> do Zračne luke Porto, let je trajao oko tri i pol sata.</a:t>
              </a:r>
              <a:endParaRPr lang="ko-KR" altLang="en-US" sz="900" dirty="0">
                <a:solidFill>
                  <a:srgbClr val="404040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A80224-2238-4442-8B0A-048C38750BC3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Putovanje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Rezervirano mjesto slike 3">
            <a:extLst>
              <a:ext uri="{FF2B5EF4-FFF2-40B4-BE49-F238E27FC236}">
                <a16:creationId xmlns:a16="http://schemas.microsoft.com/office/drawing/2014/main" id="{BC410717-27CE-4B44-8A8B-3AEF6101100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 b="13987"/>
          <a:stretch>
            <a:fillRect/>
          </a:stretch>
        </p:blipFill>
        <p:spPr>
          <a:xfrm>
            <a:off x="84535" y="147638"/>
            <a:ext cx="8974931" cy="4848225"/>
          </a:xfrm>
        </p:spPr>
      </p:pic>
    </p:spTree>
    <p:extLst>
      <p:ext uri="{BB962C8B-B14F-4D97-AF65-F5344CB8AC3E}">
        <p14:creationId xmlns:p14="http://schemas.microsoft.com/office/powerpoint/2010/main" val="38799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0BF0D67F-CA32-4CEC-A374-FC72FE791DB5}"/>
              </a:ext>
            </a:extLst>
          </p:cNvPr>
          <p:cNvGrpSpPr/>
          <p:nvPr/>
        </p:nvGrpSpPr>
        <p:grpSpPr>
          <a:xfrm>
            <a:off x="454209" y="2424064"/>
            <a:ext cx="5901929" cy="3429000"/>
            <a:chOff x="635000" y="1382713"/>
            <a:chExt cx="7869238" cy="4572000"/>
          </a:xfrm>
          <a:solidFill>
            <a:schemeClr val="accent1">
              <a:lumMod val="75000"/>
            </a:schemeClr>
          </a:solidFill>
          <a:scene3d>
            <a:camera prst="perspectiveRelaxed" fov="1500000">
              <a:rot lat="17373600" lon="0" rev="0"/>
            </a:camera>
            <a:lightRig rig="threePt" dir="t"/>
          </a:scene3d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AB3C947-441B-4066-B6AC-7E5136E54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DDB72F4-F216-4BEA-ADA3-A8118F4CB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380E86F-3B54-461D-86B6-7A271F9DB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D11426F-84B0-4127-A8E0-604D52957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err="1"/>
              <a:t>Braga</a:t>
            </a:r>
            <a:endParaRPr lang="en-US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2292B4D-C4A5-45BB-8141-970506B2B729}"/>
              </a:ext>
            </a:extLst>
          </p:cNvPr>
          <p:cNvSpPr/>
          <p:nvPr/>
        </p:nvSpPr>
        <p:spPr>
          <a:xfrm rot="19779318">
            <a:off x="1200318" y="-353293"/>
            <a:ext cx="2146552" cy="40759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1EA1F51-99A5-4279-8C32-39962BADD5DD}"/>
              </a:ext>
            </a:extLst>
          </p:cNvPr>
          <p:cNvSpPr/>
          <p:nvPr/>
        </p:nvSpPr>
        <p:spPr>
          <a:xfrm rot="8100000">
            <a:off x="2661231" y="3004528"/>
            <a:ext cx="909460" cy="909460"/>
          </a:xfrm>
          <a:custGeom>
            <a:avLst/>
            <a:gdLst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613" h="1212613">
                <a:moveTo>
                  <a:pt x="303412" y="909201"/>
                </a:moveTo>
                <a:cubicBezTo>
                  <a:pt x="422444" y="1028233"/>
                  <a:pt x="615433" y="1028233"/>
                  <a:pt x="734465" y="909201"/>
                </a:cubicBezTo>
                <a:cubicBezTo>
                  <a:pt x="853496" y="790170"/>
                  <a:pt x="853496" y="597181"/>
                  <a:pt x="734465" y="478149"/>
                </a:cubicBezTo>
                <a:cubicBezTo>
                  <a:pt x="615433" y="359118"/>
                  <a:pt x="422444" y="359118"/>
                  <a:pt x="303412" y="478149"/>
                </a:cubicBezTo>
                <a:cubicBezTo>
                  <a:pt x="184381" y="597181"/>
                  <a:pt x="184381" y="790170"/>
                  <a:pt x="303412" y="909201"/>
                </a:cubicBezTo>
                <a:close/>
                <a:moveTo>
                  <a:pt x="151993" y="1060620"/>
                </a:moveTo>
                <a:cubicBezTo>
                  <a:pt x="58084" y="966711"/>
                  <a:pt x="0" y="836976"/>
                  <a:pt x="0" y="693675"/>
                </a:cubicBezTo>
                <a:lnTo>
                  <a:pt x="1" y="693675"/>
                </a:lnTo>
                <a:cubicBezTo>
                  <a:pt x="1" y="407073"/>
                  <a:pt x="238541" y="234048"/>
                  <a:pt x="518939" y="174737"/>
                </a:cubicBezTo>
                <a:cubicBezTo>
                  <a:pt x="780953" y="119315"/>
                  <a:pt x="956756" y="91859"/>
                  <a:pt x="1212613" y="0"/>
                </a:cubicBezTo>
                <a:cubicBezTo>
                  <a:pt x="1133069" y="268172"/>
                  <a:pt x="1105613" y="456293"/>
                  <a:pt x="1037876" y="693675"/>
                </a:cubicBezTo>
                <a:cubicBezTo>
                  <a:pt x="988614" y="1017224"/>
                  <a:pt x="805540" y="1212613"/>
                  <a:pt x="518938" y="1212613"/>
                </a:cubicBezTo>
                <a:cubicBezTo>
                  <a:pt x="375637" y="1212613"/>
                  <a:pt x="245902" y="1154529"/>
                  <a:pt x="151993" y="10606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102AB0-BE14-4F0C-A2EE-462A557D7C6A}"/>
              </a:ext>
            </a:extLst>
          </p:cNvPr>
          <p:cNvSpPr txBox="1"/>
          <p:nvPr/>
        </p:nvSpPr>
        <p:spPr>
          <a:xfrm>
            <a:off x="3759046" y="1195095"/>
            <a:ext cx="1103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3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192</a:t>
            </a:r>
            <a:r>
              <a:rPr lang="en-US" altLang="ko-KR" sz="3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K</a:t>
            </a:r>
            <a:endParaRPr lang="ko-KR" altLang="en-US" sz="3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8DB1E-6029-43F8-A1AE-45D39F3B6B17}"/>
              </a:ext>
            </a:extLst>
          </p:cNvPr>
          <p:cNvSpPr txBox="1"/>
          <p:nvPr/>
        </p:nvSpPr>
        <p:spPr>
          <a:xfrm>
            <a:off x="4862196" y="997932"/>
            <a:ext cx="38613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Braga</a:t>
            </a:r>
            <a:r>
              <a:rPr lang="hr-HR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je grad i općina u sjeverozapadnom djelu Portugala. Prema posljednjem popisu stanovništva iz 2011. ima oko 192 tisuće stanovnika što ga čini sedmim gradom u Portugalu po broju stanovnika. Ima treću najveću gradsku jezgru u Portugalu (poslije Lisabona i Porta)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1C881D53-3686-4EAA-A1D4-7369C41A5CD6}"/>
              </a:ext>
            </a:extLst>
          </p:cNvPr>
          <p:cNvSpPr/>
          <p:nvPr/>
        </p:nvSpPr>
        <p:spPr>
          <a:xfrm>
            <a:off x="4220539" y="3097750"/>
            <a:ext cx="313949" cy="24115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F2A2F04B-0266-4DC3-82F6-AFC5D7D66372}"/>
              </a:ext>
            </a:extLst>
          </p:cNvPr>
          <p:cNvSpPr/>
          <p:nvPr/>
        </p:nvSpPr>
        <p:spPr>
          <a:xfrm>
            <a:off x="4229423" y="2217032"/>
            <a:ext cx="296178" cy="2555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A9FDF87D-51FE-44C7-AFD0-2332FC05501D}"/>
              </a:ext>
            </a:extLst>
          </p:cNvPr>
          <p:cNvSpPr/>
          <p:nvPr/>
        </p:nvSpPr>
        <p:spPr>
          <a:xfrm>
            <a:off x="6553896" y="3086274"/>
            <a:ext cx="282139" cy="2641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E8A16A2F-300E-4A84-9DEE-68CC81644F25}"/>
              </a:ext>
            </a:extLst>
          </p:cNvPr>
          <p:cNvSpPr/>
          <p:nvPr/>
        </p:nvSpPr>
        <p:spPr>
          <a:xfrm>
            <a:off x="6527597" y="2236358"/>
            <a:ext cx="334738" cy="19690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455B81D2-28AF-4899-A94A-B1CA3B059143}"/>
              </a:ext>
            </a:extLst>
          </p:cNvPr>
          <p:cNvGrpSpPr/>
          <p:nvPr/>
        </p:nvGrpSpPr>
        <p:grpSpPr>
          <a:xfrm>
            <a:off x="4664855" y="2004145"/>
            <a:ext cx="1945655" cy="574385"/>
            <a:chOff x="2113657" y="4283314"/>
            <a:chExt cx="3647460" cy="7658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455195-3B09-4B23-8AF9-48E7C4802B6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Braga</a:t>
              </a:r>
              <a:r>
                <a:rPr lang="hr-HR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je bila europski grad mladih 2012. godine.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8CB7ED-E1A2-42C2-B63B-20BD2A56B93B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Europski grad mladih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3">
            <a:extLst>
              <a:ext uri="{FF2B5EF4-FFF2-40B4-BE49-F238E27FC236}">
                <a16:creationId xmlns:a16="http://schemas.microsoft.com/office/drawing/2014/main" id="{5DCDC820-C769-4942-9094-809D4484E9FC}"/>
              </a:ext>
            </a:extLst>
          </p:cNvPr>
          <p:cNvGrpSpPr/>
          <p:nvPr/>
        </p:nvGrpSpPr>
        <p:grpSpPr>
          <a:xfrm>
            <a:off x="6953426" y="2004144"/>
            <a:ext cx="1945655" cy="897551"/>
            <a:chOff x="2113657" y="4283314"/>
            <a:chExt cx="3647460" cy="119673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763D1B-7D8B-40CC-9894-90C79FD1BE6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Sjedište je najstarije portugalske nadbiskupije Rimske katoličke Crkve. Ima preko 40 sakralnih objekata.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9C47B5-A1F7-407A-83FB-EEEFE8FE1381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Najstarija nadbiskupija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6">
            <a:extLst>
              <a:ext uri="{FF2B5EF4-FFF2-40B4-BE49-F238E27FC236}">
                <a16:creationId xmlns:a16="http://schemas.microsoft.com/office/drawing/2014/main" id="{4BEFFC87-C428-4401-9C7E-2E2485A5D3D1}"/>
              </a:ext>
            </a:extLst>
          </p:cNvPr>
          <p:cNvGrpSpPr/>
          <p:nvPr/>
        </p:nvGrpSpPr>
        <p:grpSpPr>
          <a:xfrm>
            <a:off x="4664855" y="2896510"/>
            <a:ext cx="1945655" cy="574385"/>
            <a:chOff x="2113657" y="4283314"/>
            <a:chExt cx="3647460" cy="76584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DB4A3C-64C2-4404-86ED-1FDFA04237D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Gradska jezgra obiluje starim građevinama.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68C9F9-B3AC-4882-98EB-57C2F6350E3C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Kultura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:a16="http://schemas.microsoft.com/office/drawing/2014/main" id="{83428200-449D-418A-B667-09C1CF7A8064}"/>
              </a:ext>
            </a:extLst>
          </p:cNvPr>
          <p:cNvGrpSpPr/>
          <p:nvPr/>
        </p:nvGrpSpPr>
        <p:grpSpPr>
          <a:xfrm>
            <a:off x="6953426" y="2896511"/>
            <a:ext cx="1945655" cy="1450502"/>
            <a:chOff x="2113657" y="4283314"/>
            <a:chExt cx="3647460" cy="19468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B2A1EBE-22C6-4866-B58A-2B47703C888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173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 </a:t>
              </a:r>
              <a:r>
                <a:rPr lang="hr-HR" altLang="ko-KR" sz="975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Bragi</a:t>
              </a:r>
              <a:r>
                <a:rPr lang="hr-HR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djeluju dva sveučilišta, </a:t>
              </a:r>
              <a:r>
                <a:rPr lang="hr-HR" altLang="ko-KR" sz="975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Universidade</a:t>
              </a:r>
              <a:r>
                <a:rPr lang="hr-HR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do </a:t>
              </a:r>
              <a:r>
                <a:rPr lang="hr-HR" altLang="ko-KR" sz="975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Minho</a:t>
              </a:r>
              <a:r>
                <a:rPr lang="hr-HR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(19500 studenata) i Portugalski katolički fakultet (11500 studenata) te najstarija srednja škola u Portugalu. 2000-ih je otvoren Međunarodni </a:t>
              </a:r>
              <a:r>
                <a:rPr lang="hr-HR" altLang="ko-KR" sz="975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nanotehnološki</a:t>
              </a:r>
              <a:r>
                <a:rPr lang="hr-HR" altLang="ko-KR" sz="9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laboratorij.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3BB5F1-65AA-4F8A-A677-8C42B95EC3F7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4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Obrazovanje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1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61D3C814-E46D-4140-818C-216156629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A259B3-9D6B-45CA-84B1-845B3C23C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61654C5-D31B-4738-A5C9-F3E974A5D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5717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2C24C1B-57FC-4D50-A3F5-97D23FD28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0177"/>
            <a:ext cx="4448263" cy="25717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4E109CE-D149-456C-B5D3-86C821A2C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62" y="2571751"/>
            <a:ext cx="4695738" cy="257017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5255AA4-7F49-411A-BDE6-7E36D413D7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3" y="1156427"/>
            <a:ext cx="2302123" cy="30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339752" y="267494"/>
            <a:ext cx="68042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Osobna iskaznica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92"/>
          <p:cNvSpPr>
            <a:spLocks noChangeArrowheads="1"/>
          </p:cNvSpPr>
          <p:nvPr/>
        </p:nvSpPr>
        <p:spPr bwMode="auto">
          <a:xfrm rot="5400000" flipH="1">
            <a:off x="4925293" y="-1003165"/>
            <a:ext cx="612000" cy="53668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1430" y="1412506"/>
            <a:ext cx="4729252" cy="546274"/>
            <a:chOff x="2299398" y="1781114"/>
            <a:chExt cx="7688269" cy="546274"/>
          </a:xfrm>
        </p:grpSpPr>
        <p:sp>
          <p:nvSpPr>
            <p:cNvPr id="4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Adresa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Vatroslava Jagića 3A, 35000 Slavonski Brod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2195736" y="1356240"/>
            <a:ext cx="648000" cy="648000"/>
            <a:chOff x="2195736" y="1356240"/>
            <a:chExt cx="648000" cy="648000"/>
          </a:xfrm>
        </p:grpSpPr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13562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14109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4" name="직사각형 69"/>
            <p:cNvSpPr/>
            <p:nvPr/>
          </p:nvSpPr>
          <p:spPr>
            <a:xfrm>
              <a:off x="2260570" y="145338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AutoShape 92"/>
          <p:cNvSpPr>
            <a:spLocks noChangeArrowheads="1"/>
          </p:cNvSpPr>
          <p:nvPr/>
        </p:nvSpPr>
        <p:spPr bwMode="auto">
          <a:xfrm rot="5400000" flipH="1">
            <a:off x="4925293" y="-20276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041430" y="2212906"/>
            <a:ext cx="4729252" cy="546274"/>
            <a:chOff x="2299398" y="1781114"/>
            <a:chExt cx="7688269" cy="546274"/>
          </a:xfrm>
        </p:grpSpPr>
        <p:sp>
          <p:nvSpPr>
            <p:cNvPr id="5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OIB, Matični broj, Telefon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OIB: </a:t>
              </a:r>
              <a:r>
                <a:rPr lang="hr-H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33786360839, Matični broj: 03776441, Telefon: 035/442-492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2195736" y="2156640"/>
            <a:ext cx="648000" cy="648000"/>
            <a:chOff x="2195736" y="2156640"/>
            <a:chExt cx="648000" cy="648000"/>
          </a:xfrm>
        </p:grpSpPr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1566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22113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6" name="AutoShape 92"/>
          <p:cNvSpPr>
            <a:spLocks noChangeArrowheads="1"/>
          </p:cNvSpPr>
          <p:nvPr/>
        </p:nvSpPr>
        <p:spPr bwMode="auto">
          <a:xfrm rot="5400000" flipH="1">
            <a:off x="4925293" y="5976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041430" y="3013306"/>
            <a:ext cx="4729252" cy="546274"/>
            <a:chOff x="2299398" y="1781114"/>
            <a:chExt cx="7688269" cy="546274"/>
          </a:xfrm>
        </p:grpSpPr>
        <p:sp>
          <p:nvSpPr>
            <p:cNvPr id="61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E-mail: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sms@ss-medicinska-sb.skole.hr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2195736" y="2957040"/>
            <a:ext cx="648000" cy="648000"/>
            <a:chOff x="2195736" y="2957040"/>
            <a:chExt cx="648000" cy="648000"/>
          </a:xfrm>
        </p:grpSpPr>
        <p:sp>
          <p:nvSpPr>
            <p:cNvPr id="5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29570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5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01178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4" name="AutoShape 92"/>
          <p:cNvSpPr>
            <a:spLocks noChangeArrowheads="1"/>
          </p:cNvSpPr>
          <p:nvPr/>
        </p:nvSpPr>
        <p:spPr bwMode="auto">
          <a:xfrm rot="5400000" flipH="1">
            <a:off x="4925293" y="1398035"/>
            <a:ext cx="612000" cy="53668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041430" y="3813706"/>
            <a:ext cx="4729252" cy="546274"/>
            <a:chOff x="2299398" y="1781114"/>
            <a:chExt cx="7688269" cy="546274"/>
          </a:xfrm>
        </p:grpSpPr>
        <p:sp>
          <p:nvSpPr>
            <p:cNvPr id="6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Web: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www.ss-medicinska-sb.skole.hr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2195736" y="3757440"/>
            <a:ext cx="648000" cy="648000"/>
            <a:chOff x="2195736" y="3757440"/>
            <a:chExt cx="648000" cy="648000"/>
          </a:xfrm>
        </p:grpSpPr>
        <p:sp>
          <p:nvSpPr>
            <p:cNvPr id="6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195736" y="375744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248988" y="381218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68" name="직사각형 69"/>
            <p:cNvSpPr/>
            <p:nvPr/>
          </p:nvSpPr>
          <p:spPr>
            <a:xfrm>
              <a:off x="2357732" y="385060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r-HR" altLang="ko-KR" sz="2400" dirty="0">
                  <a:solidFill>
                    <a:schemeClr val="bg1"/>
                  </a:solidFill>
                </a:rPr>
                <a:t>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직사각형 69">
            <a:extLst>
              <a:ext uri="{FF2B5EF4-FFF2-40B4-BE49-F238E27FC236}">
                <a16:creationId xmlns:a16="http://schemas.microsoft.com/office/drawing/2014/main" id="{8971C4A7-36B6-41E7-884C-DFB707B7D273}"/>
              </a:ext>
            </a:extLst>
          </p:cNvPr>
          <p:cNvSpPr/>
          <p:nvPr/>
        </p:nvSpPr>
        <p:spPr>
          <a:xfrm>
            <a:off x="2340714" y="30710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ko-KR" sz="2400" dirty="0">
                <a:solidFill>
                  <a:schemeClr val="bg1"/>
                </a:solidFill>
              </a:rPr>
              <a:t>3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6" name="직사각형 69">
            <a:extLst>
              <a:ext uri="{FF2B5EF4-FFF2-40B4-BE49-F238E27FC236}">
                <a16:creationId xmlns:a16="http://schemas.microsoft.com/office/drawing/2014/main" id="{858EFB9E-84F2-46E7-9E39-4E4E7015DBA9}"/>
              </a:ext>
            </a:extLst>
          </p:cNvPr>
          <p:cNvSpPr/>
          <p:nvPr/>
        </p:nvSpPr>
        <p:spPr>
          <a:xfrm>
            <a:off x="2352935" y="226416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ko-KR" sz="2400" dirty="0">
                <a:solidFill>
                  <a:schemeClr val="bg1"/>
                </a:solidFill>
              </a:rPr>
              <a:t>2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7" name="직사각형 69">
            <a:extLst>
              <a:ext uri="{FF2B5EF4-FFF2-40B4-BE49-F238E27FC236}">
                <a16:creationId xmlns:a16="http://schemas.microsoft.com/office/drawing/2014/main" id="{D016D3A3-5396-4A40-96EB-0B3E3F7639A8}"/>
              </a:ext>
            </a:extLst>
          </p:cNvPr>
          <p:cNvSpPr/>
          <p:nvPr/>
        </p:nvSpPr>
        <p:spPr>
          <a:xfrm>
            <a:off x="2352935" y="14598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4494E813-369E-4260-B45F-A37BC87B47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1964"/>
          <a:stretch>
            <a:fillRect/>
          </a:stretch>
        </p:blipFill>
        <p:spPr>
          <a:xfrm>
            <a:off x="5724128" y="1354550"/>
            <a:ext cx="3117739" cy="2434399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5C27A5-EC40-45EC-B468-4B0FB5E052CD}"/>
              </a:ext>
            </a:extLst>
          </p:cNvPr>
          <p:cNvSpPr txBox="1"/>
          <p:nvPr/>
        </p:nvSpPr>
        <p:spPr>
          <a:xfrm>
            <a:off x="229402" y="1652105"/>
            <a:ext cx="2119187" cy="1815882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hr-HR" altLang="ko-KR" sz="1600" dirty="0">
                <a:solidFill>
                  <a:schemeClr val="bg1"/>
                </a:solidFill>
                <a:cs typeface="Arial" pitchFamily="34" charset="0"/>
              </a:rPr>
              <a:t>Za vrijeme obavljanja stručne prakse, u dnevnike rada upisivali smo aktivnosti koje smo provodili u ustanovama.</a:t>
            </a:r>
            <a:endParaRPr lang="en-US" altLang="ko-KR" sz="16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514FAEF4-D26D-4944-AA92-39D71C85B41F}"/>
              </a:ext>
            </a:extLst>
          </p:cNvPr>
          <p:cNvGrpSpPr/>
          <p:nvPr/>
        </p:nvGrpSpPr>
        <p:grpSpPr>
          <a:xfrm>
            <a:off x="5650661" y="3911482"/>
            <a:ext cx="3145196" cy="972317"/>
            <a:chOff x="7533063" y="2279649"/>
            <a:chExt cx="1667348" cy="1296422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D1ABA657-0ECC-4575-AC27-1DA696F1159C}"/>
                </a:ext>
              </a:extLst>
            </p:cNvPr>
            <p:cNvSpPr/>
            <p:nvPr/>
          </p:nvSpPr>
          <p:spPr>
            <a:xfrm>
              <a:off x="7533063" y="2279649"/>
              <a:ext cx="1667348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Druženje s korisnicima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B0F177-2A58-4157-AB33-E27DB5B293FF}"/>
                </a:ext>
              </a:extLst>
            </p:cNvPr>
            <p:cNvSpPr txBox="1"/>
            <p:nvPr/>
          </p:nvSpPr>
          <p:spPr>
            <a:xfrm>
              <a:off x="7533064" y="2591186"/>
              <a:ext cx="158488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Najveći dio našeg vremena proveli smo u raznim aktivnostima sa korisnicima.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9A9EE2-4A33-45C6-A065-ED8A403D462D}"/>
              </a:ext>
            </a:extLst>
          </p:cNvPr>
          <p:cNvSpPr/>
          <p:nvPr/>
        </p:nvSpPr>
        <p:spPr>
          <a:xfrm>
            <a:off x="219925" y="555526"/>
            <a:ext cx="2235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ko-KR" sz="2700" dirty="0">
                <a:solidFill>
                  <a:schemeClr val="bg1"/>
                </a:solidFill>
                <a:latin typeface="+mj-lt"/>
                <a:cs typeface="Arial" pitchFamily="34" charset="0"/>
              </a:rPr>
              <a:t>Dnevnici rada</a:t>
            </a:r>
            <a:endParaRPr lang="en-US" altLang="ko-KR" sz="27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Rezervirano mjesto slike 11">
            <a:extLst>
              <a:ext uri="{FF2B5EF4-FFF2-40B4-BE49-F238E27FC236}">
                <a16:creationId xmlns:a16="http://schemas.microsoft.com/office/drawing/2014/main" id="{82495D67-6D54-47AD-A21B-D705C35939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r="2001"/>
          <a:stretch>
            <a:fillRect/>
          </a:stretch>
        </p:blipFill>
        <p:spPr>
          <a:xfrm>
            <a:off x="3063461" y="3125836"/>
            <a:ext cx="2406524" cy="1879067"/>
          </a:xfrm>
        </p:spPr>
      </p:pic>
      <p:pic>
        <p:nvPicPr>
          <p:cNvPr id="8" name="Rezervirano mjesto slike 7">
            <a:extLst>
              <a:ext uri="{FF2B5EF4-FFF2-40B4-BE49-F238E27FC236}">
                <a16:creationId xmlns:a16="http://schemas.microsoft.com/office/drawing/2014/main" id="{279C38B3-8B2C-4847-975E-57E0518E0D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r="8819"/>
          <a:stretch>
            <a:fillRect/>
          </a:stretch>
        </p:blipFill>
        <p:spPr>
          <a:xfrm>
            <a:off x="2500885" y="323835"/>
            <a:ext cx="3223243" cy="2934999"/>
          </a:xfrm>
        </p:spPr>
      </p:pic>
    </p:spTree>
    <p:extLst>
      <p:ext uri="{BB962C8B-B14F-4D97-AF65-F5344CB8AC3E}">
        <p14:creationId xmlns:p14="http://schemas.microsoft.com/office/powerpoint/2010/main" val="1700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185" y="3261149"/>
            <a:ext cx="784127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050" dirty="0">
                <a:solidFill>
                  <a:schemeClr val="bg1"/>
                </a:solidFill>
                <a:cs typeface="Arial" pitchFamily="34" charset="0"/>
              </a:rPr>
              <a:t>„Odlazak u Portugal je bilo odlično iskustvo koje bih svakome preporučio. Odlično vrijeme, topli ljudi i ekipa s kojom sam bio učinili su ovo putovanje nezaboravnim.”</a:t>
            </a:r>
          </a:p>
          <a:p>
            <a:endParaRPr lang="hr-HR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hr-HR" altLang="ko-KR" sz="1050" dirty="0">
                <a:solidFill>
                  <a:schemeClr val="bg1"/>
                </a:solidFill>
                <a:cs typeface="Arial" pitchFamily="34" charset="0"/>
              </a:rPr>
              <a:t>„U Portugalu su me se najviše dojmili ljudi čija se nepristranost i otvorenost teško može mjeriti s onim na što sam navikao. Razlika između naših i Portugalskih običaja i kulture je velika ali nije nepremostiva, štoviše mislim da je ovo putovanje bilo pun pogodak što se tiče kulturne razmjene i novih spoznaja u praktičnom dijelu.”</a:t>
            </a:r>
          </a:p>
          <a:p>
            <a:endParaRPr lang="hr-HR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hr-HR" altLang="ko-KR" sz="1050" dirty="0">
                <a:solidFill>
                  <a:schemeClr val="bg1"/>
                </a:solidFill>
                <a:cs typeface="Arial" pitchFamily="34" charset="0"/>
              </a:rPr>
              <a:t>„Bilo je to predivno novo iskustvo. Naučio sam mnogo korisnih stvari vezanih za struku te se uz to sve još stigao i zabaviti. Upoznao sam nove predivne ljude koji će mi, baš kao i cijeli projekt, zauvijek ostati urezani u sjećanje.”</a:t>
            </a:r>
          </a:p>
          <a:p>
            <a:endParaRPr lang="hr-HR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hr-HR" altLang="ko-KR" sz="1050" dirty="0">
                <a:solidFill>
                  <a:schemeClr val="bg1"/>
                </a:solidFill>
                <a:cs typeface="Arial" pitchFamily="34" charset="0"/>
              </a:rPr>
              <a:t>„Tko doživi savršenstvo poput ovoga teško mu je riječima opisati cjelokupan sadržaj. Otišla sam tamo s odličnom ekipom, a dočekala nas je jednako dobra. Velika hvala na svemu.”</a:t>
            </a:r>
            <a:endParaRPr lang="en-US" altLang="ko-KR" sz="105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Rezervirano mjesto slike 7">
            <a:extLst>
              <a:ext uri="{FF2B5EF4-FFF2-40B4-BE49-F238E27FC236}">
                <a16:creationId xmlns:a16="http://schemas.microsoft.com/office/drawing/2014/main" id="{A10F9E90-40DF-4D25-B8CA-2B3C724B49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4654"/>
          <a:stretch>
            <a:fillRect/>
          </a:stretch>
        </p:blipFill>
        <p:spPr/>
      </p:pic>
      <p:pic>
        <p:nvPicPr>
          <p:cNvPr id="11" name="Rezervirano mjesto slike 10">
            <a:extLst>
              <a:ext uri="{FF2B5EF4-FFF2-40B4-BE49-F238E27FC236}">
                <a16:creationId xmlns:a16="http://schemas.microsoft.com/office/drawing/2014/main" id="{3A9F9BF0-119D-42ED-8F5D-C7CFB9021F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 b="3326"/>
          <a:stretch>
            <a:fillRect/>
          </a:stretch>
        </p:blipFill>
        <p:spPr/>
      </p:pic>
      <p:pic>
        <p:nvPicPr>
          <p:cNvPr id="18" name="Rezervirano mjesto slike 17">
            <a:extLst>
              <a:ext uri="{FF2B5EF4-FFF2-40B4-BE49-F238E27FC236}">
                <a16:creationId xmlns:a16="http://schemas.microsoft.com/office/drawing/2014/main" id="{F2FC338F-8E93-440C-8D1F-684F9D8B23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6" b="23746"/>
          <a:stretch>
            <a:fillRect/>
          </a:stretch>
        </p:blipFill>
        <p:spPr/>
      </p:pic>
      <p:pic>
        <p:nvPicPr>
          <p:cNvPr id="22" name="Rezervirano mjesto slike 21">
            <a:extLst>
              <a:ext uri="{FF2B5EF4-FFF2-40B4-BE49-F238E27FC236}">
                <a16:creationId xmlns:a16="http://schemas.microsoft.com/office/drawing/2014/main" id="{790AF997-DDBA-4061-8374-DE98599C6C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 b="3326"/>
          <a:stretch>
            <a:fillRect/>
          </a:stretch>
        </p:blipFill>
        <p:spPr/>
      </p:pic>
      <p:pic>
        <p:nvPicPr>
          <p:cNvPr id="16" name="Rezervirano mjesto slike 15">
            <a:extLst>
              <a:ext uri="{FF2B5EF4-FFF2-40B4-BE49-F238E27FC236}">
                <a16:creationId xmlns:a16="http://schemas.microsoft.com/office/drawing/2014/main" id="{87487178-05A3-4EC1-9101-DC248D9ADB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 b="3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99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77106" cy="279794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06" y="0"/>
            <a:ext cx="4866894" cy="27693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46"/>
            <a:ext cx="4277106" cy="23741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06" y="2769346"/>
            <a:ext cx="4866894" cy="23741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F82F7F9-BF91-44BC-B21E-F0669B4FC5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7106" cy="27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9998"/>
            <a:ext cx="4162806" cy="287350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06" y="0"/>
            <a:ext cx="2091690" cy="226999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2806" cy="31135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-17145"/>
            <a:ext cx="2889504" cy="22699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06" y="2252853"/>
            <a:ext cx="4981194" cy="289064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74D8137-E4B2-4A83-9CF3-47C6BC1BA2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022"/>
            <a:ext cx="4162806" cy="20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FF0780-6FE5-4837-A90B-9057B6E99812}"/>
              </a:ext>
            </a:extLst>
          </p:cNvPr>
          <p:cNvSpPr txBox="1"/>
          <p:nvPr/>
        </p:nvSpPr>
        <p:spPr>
          <a:xfrm>
            <a:off x="496654" y="438092"/>
            <a:ext cx="3736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3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Kulturološki posjet </a:t>
            </a:r>
            <a:endParaRPr lang="en-US" altLang="ko-KR" sz="3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hr-HR" altLang="ko-KR" sz="3300" dirty="0">
                <a:solidFill>
                  <a:schemeClr val="accent1"/>
                </a:solidFill>
                <a:cs typeface="Arial" pitchFamily="34" charset="0"/>
              </a:rPr>
              <a:t>Porto</a:t>
            </a:r>
            <a:endParaRPr lang="en-US" altLang="ko-KR" sz="33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0" y="1514731"/>
            <a:ext cx="326571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3">
            <a:extLst>
              <a:ext uri="{FF2B5EF4-FFF2-40B4-BE49-F238E27FC236}">
                <a16:creationId xmlns:a16="http://schemas.microsoft.com/office/drawing/2014/main" id="{B3B2C4DD-9058-41A6-B22F-297B7F031F42}"/>
              </a:ext>
            </a:extLst>
          </p:cNvPr>
          <p:cNvSpPr/>
          <p:nvPr/>
        </p:nvSpPr>
        <p:spPr>
          <a:xfrm rot="5639961">
            <a:off x="4957469" y="607554"/>
            <a:ext cx="575347" cy="58990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9D122C7-B729-47AE-AC9D-7831621A9387}"/>
              </a:ext>
            </a:extLst>
          </p:cNvPr>
          <p:cNvGrpSpPr/>
          <p:nvPr/>
        </p:nvGrpSpPr>
        <p:grpSpPr>
          <a:xfrm>
            <a:off x="3239588" y="1015711"/>
            <a:ext cx="1809881" cy="744640"/>
            <a:chOff x="7149737" y="1593671"/>
            <a:chExt cx="8656129" cy="3561393"/>
          </a:xfrm>
          <a:solidFill>
            <a:schemeClr val="accent1"/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FD06B6A-BD16-4581-A168-0AB09F414D1A}"/>
                </a:ext>
              </a:extLst>
            </p:cNvPr>
            <p:cNvSpPr/>
            <p:nvPr/>
          </p:nvSpPr>
          <p:spPr>
            <a:xfrm>
              <a:off x="7184572" y="1593671"/>
              <a:ext cx="8299268" cy="3254855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8" h="3254855">
                  <a:moveTo>
                    <a:pt x="8299268" y="209005"/>
                  </a:moveTo>
                  <a:cubicBezTo>
                    <a:pt x="7437119" y="918753"/>
                    <a:pt x="5206274" y="2522580"/>
                    <a:pt x="3692434" y="2969621"/>
                  </a:cubicBezTo>
                  <a:cubicBezTo>
                    <a:pt x="1490618" y="3564706"/>
                    <a:pt x="268514" y="3188789"/>
                    <a:pt x="0" y="2211977"/>
                  </a:cubicBezTo>
                  <a:cubicBezTo>
                    <a:pt x="410754" y="3194594"/>
                    <a:pt x="1876697" y="3268615"/>
                    <a:pt x="3579222" y="2786741"/>
                  </a:cubicBezTo>
                  <a:cubicBezTo>
                    <a:pt x="5124994" y="2270032"/>
                    <a:pt x="7254240" y="667657"/>
                    <a:pt x="8125097" y="0"/>
                  </a:cubicBezTo>
                  <a:lnTo>
                    <a:pt x="8299268" y="2090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CEDA118-A4DF-4710-A8E4-15AF4A44D60D}"/>
                </a:ext>
              </a:extLst>
            </p:cNvPr>
            <p:cNvSpPr/>
            <p:nvPr/>
          </p:nvSpPr>
          <p:spPr>
            <a:xfrm>
              <a:off x="7149737" y="2033664"/>
              <a:ext cx="8656129" cy="3121400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12620 w 8332666"/>
                <a:gd name="connsiteY3" fmla="*/ 2786741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96116 w 8332666"/>
                <a:gd name="connsiteY3" fmla="*/ 2708364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96116 w 8332666"/>
                <a:gd name="connsiteY3" fmla="*/ 2708364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62717 w 8332666"/>
                <a:gd name="connsiteY3" fmla="*/ 2699655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21895"/>
                <a:gd name="connsiteX1" fmla="*/ 3767580 w 8299267"/>
                <a:gd name="connsiteY1" fmla="*/ 2899953 h 3121895"/>
                <a:gd name="connsiteX2" fmla="*/ 0 w 8299267"/>
                <a:gd name="connsiteY2" fmla="*/ 1898469 h 3121895"/>
                <a:gd name="connsiteX3" fmla="*/ 3662717 w 8299267"/>
                <a:gd name="connsiteY3" fmla="*/ 2699655 h 3121895"/>
                <a:gd name="connsiteX4" fmla="*/ 8158495 w 8299267"/>
                <a:gd name="connsiteY4" fmla="*/ 0 h 3121895"/>
                <a:gd name="connsiteX5" fmla="*/ 8299267 w 8299267"/>
                <a:gd name="connsiteY5" fmla="*/ 235130 h 3121895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1400"/>
                <a:gd name="connsiteX1" fmla="*/ 3767580 w 8299267"/>
                <a:gd name="connsiteY1" fmla="*/ 2899953 h 3121400"/>
                <a:gd name="connsiteX2" fmla="*/ 0 w 8299267"/>
                <a:gd name="connsiteY2" fmla="*/ 1898469 h 3121400"/>
                <a:gd name="connsiteX3" fmla="*/ 3662717 w 8299267"/>
                <a:gd name="connsiteY3" fmla="*/ 2699655 h 3121400"/>
                <a:gd name="connsiteX4" fmla="*/ 8158495 w 8299267"/>
                <a:gd name="connsiteY4" fmla="*/ 0 h 3121400"/>
                <a:gd name="connsiteX5" fmla="*/ 8299267 w 8299267"/>
                <a:gd name="connsiteY5" fmla="*/ 235130 h 312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7" h="3121400">
                  <a:moveTo>
                    <a:pt x="8299267" y="235130"/>
                  </a:moveTo>
                  <a:cubicBezTo>
                    <a:pt x="7044692" y="1319346"/>
                    <a:pt x="5281420" y="2452912"/>
                    <a:pt x="3767580" y="2899953"/>
                  </a:cubicBezTo>
                  <a:cubicBezTo>
                    <a:pt x="1766154" y="3451495"/>
                    <a:pt x="260165" y="2918823"/>
                    <a:pt x="0" y="1898469"/>
                  </a:cubicBezTo>
                  <a:cubicBezTo>
                    <a:pt x="302210" y="2863669"/>
                    <a:pt x="1960192" y="3181529"/>
                    <a:pt x="3662717" y="2699655"/>
                  </a:cubicBezTo>
                  <a:cubicBezTo>
                    <a:pt x="5208489" y="2182946"/>
                    <a:pt x="7028803" y="989874"/>
                    <a:pt x="8158495" y="0"/>
                  </a:cubicBezTo>
                  <a:lnTo>
                    <a:pt x="8299267" y="2351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745FF77B-7ADC-40C8-B9A2-07C7E5CBFD5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9" b="18249"/>
          <a:stretch>
            <a:fillRect/>
          </a:stretch>
        </p:blipFill>
        <p:spPr/>
      </p:pic>
      <p:pic>
        <p:nvPicPr>
          <p:cNvPr id="19" name="Rezervirano mjesto slike 18">
            <a:extLst>
              <a:ext uri="{FF2B5EF4-FFF2-40B4-BE49-F238E27FC236}">
                <a16:creationId xmlns:a16="http://schemas.microsoft.com/office/drawing/2014/main" id="{F647FE8C-F369-44C9-AD1C-347298572EF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9" b="18249"/>
          <a:stretch>
            <a:fillRect/>
          </a:stretch>
        </p:blipFill>
        <p:spPr/>
      </p:pic>
      <p:pic>
        <p:nvPicPr>
          <p:cNvPr id="21" name="Rezervirano mjesto slike 20">
            <a:extLst>
              <a:ext uri="{FF2B5EF4-FFF2-40B4-BE49-F238E27FC236}">
                <a16:creationId xmlns:a16="http://schemas.microsoft.com/office/drawing/2014/main" id="{80779E6D-CD80-4DF0-AA6E-530D89C2C80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 b="7264"/>
          <a:stretch>
            <a:fillRect/>
          </a:stretch>
        </p:blipFill>
        <p:spPr>
          <a:xfrm>
            <a:off x="6502072" y="3370086"/>
            <a:ext cx="2501412" cy="1350150"/>
          </a:xfrm>
        </p:spPr>
      </p:pic>
      <p:pic>
        <p:nvPicPr>
          <p:cNvPr id="25" name="Rezervirano mjesto slike 24">
            <a:extLst>
              <a:ext uri="{FF2B5EF4-FFF2-40B4-BE49-F238E27FC236}">
                <a16:creationId xmlns:a16="http://schemas.microsoft.com/office/drawing/2014/main" id="{DE63C4F7-23B6-4D4B-B9CD-6AB37707827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9" b="18249"/>
          <a:stretch>
            <a:fillRect/>
          </a:stretch>
        </p:blipFill>
        <p:spPr/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8CBD77C2-FFA7-4A14-AA84-2B1AD4B8CF60}"/>
              </a:ext>
            </a:extLst>
          </p:cNvPr>
          <p:cNvSpPr txBox="1"/>
          <p:nvPr/>
        </p:nvSpPr>
        <p:spPr>
          <a:xfrm>
            <a:off x="548675" y="3516419"/>
            <a:ext cx="2835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>
                <a:solidFill>
                  <a:schemeClr val="bg1"/>
                </a:solidFill>
              </a:rPr>
              <a:t>Porto je drugi po veličini portugalski grad.    Porto ima izvrsno očuvanu staru gradsku      jezgru unutar zidina iz 14. stoljeća, koja je   upisana na popis svjetske baštine UNESCO-a kao primjer izvrsno sačuvane jezgre        europskog grada.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41CEAF-7DA6-406A-AE01-3F96B43A52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23" y="1163973"/>
            <a:ext cx="2501861" cy="2059732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ACDF8116-E3B9-42EB-B11E-A47D86957E50}"/>
              </a:ext>
            </a:extLst>
          </p:cNvPr>
          <p:cNvSpPr/>
          <p:nvPr/>
        </p:nvSpPr>
        <p:spPr>
          <a:xfrm>
            <a:off x="6360150" y="346046"/>
            <a:ext cx="2567834" cy="8179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FF0780-6FE5-4837-A90B-9057B6E99812}"/>
              </a:ext>
            </a:extLst>
          </p:cNvPr>
          <p:cNvSpPr txBox="1"/>
          <p:nvPr/>
        </p:nvSpPr>
        <p:spPr>
          <a:xfrm>
            <a:off x="496654" y="438092"/>
            <a:ext cx="3736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3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Kulturološki posjet </a:t>
            </a:r>
          </a:p>
          <a:p>
            <a:r>
              <a:rPr lang="hr-HR" altLang="ko-KR" sz="3300" dirty="0" err="1">
                <a:solidFill>
                  <a:schemeClr val="accent1"/>
                </a:solidFill>
                <a:cs typeface="Arial" pitchFamily="34" charset="0"/>
              </a:rPr>
              <a:t>Viana</a:t>
            </a:r>
            <a:r>
              <a:rPr lang="hr-HR" altLang="ko-KR" sz="3300" dirty="0">
                <a:solidFill>
                  <a:schemeClr val="accent1"/>
                </a:solidFill>
                <a:cs typeface="Arial" pitchFamily="34" charset="0"/>
              </a:rPr>
              <a:t> do </a:t>
            </a:r>
            <a:r>
              <a:rPr lang="hr-HR" altLang="ko-KR" sz="3300" dirty="0" err="1">
                <a:solidFill>
                  <a:schemeClr val="accent1"/>
                </a:solidFill>
                <a:cs typeface="Arial" pitchFamily="34" charset="0"/>
              </a:rPr>
              <a:t>Castelo</a:t>
            </a:r>
            <a:endParaRPr lang="en-US" altLang="ko-KR" sz="33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0" y="1514731"/>
            <a:ext cx="326571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3">
            <a:extLst>
              <a:ext uri="{FF2B5EF4-FFF2-40B4-BE49-F238E27FC236}">
                <a16:creationId xmlns:a16="http://schemas.microsoft.com/office/drawing/2014/main" id="{B3B2C4DD-9058-41A6-B22F-297B7F031F42}"/>
              </a:ext>
            </a:extLst>
          </p:cNvPr>
          <p:cNvSpPr/>
          <p:nvPr/>
        </p:nvSpPr>
        <p:spPr>
          <a:xfrm rot="5639961">
            <a:off x="4957469" y="607554"/>
            <a:ext cx="575347" cy="58990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9D122C7-B729-47AE-AC9D-7831621A9387}"/>
              </a:ext>
            </a:extLst>
          </p:cNvPr>
          <p:cNvGrpSpPr/>
          <p:nvPr/>
        </p:nvGrpSpPr>
        <p:grpSpPr>
          <a:xfrm>
            <a:off x="3239588" y="1015711"/>
            <a:ext cx="1809881" cy="744640"/>
            <a:chOff x="7149737" y="1593671"/>
            <a:chExt cx="8656129" cy="3561393"/>
          </a:xfrm>
          <a:solidFill>
            <a:schemeClr val="accent1"/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FD06B6A-BD16-4581-A168-0AB09F414D1A}"/>
                </a:ext>
              </a:extLst>
            </p:cNvPr>
            <p:cNvSpPr/>
            <p:nvPr/>
          </p:nvSpPr>
          <p:spPr>
            <a:xfrm>
              <a:off x="7184572" y="1593671"/>
              <a:ext cx="8299268" cy="3254855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8" h="3254855">
                  <a:moveTo>
                    <a:pt x="8299268" y="209005"/>
                  </a:moveTo>
                  <a:cubicBezTo>
                    <a:pt x="7437119" y="918753"/>
                    <a:pt x="5206274" y="2522580"/>
                    <a:pt x="3692434" y="2969621"/>
                  </a:cubicBezTo>
                  <a:cubicBezTo>
                    <a:pt x="1490618" y="3564706"/>
                    <a:pt x="268514" y="3188789"/>
                    <a:pt x="0" y="2211977"/>
                  </a:cubicBezTo>
                  <a:cubicBezTo>
                    <a:pt x="410754" y="3194594"/>
                    <a:pt x="1876697" y="3268615"/>
                    <a:pt x="3579222" y="2786741"/>
                  </a:cubicBezTo>
                  <a:cubicBezTo>
                    <a:pt x="5124994" y="2270032"/>
                    <a:pt x="7254240" y="667657"/>
                    <a:pt x="8125097" y="0"/>
                  </a:cubicBezTo>
                  <a:lnTo>
                    <a:pt x="8299268" y="2090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CEDA118-A4DF-4710-A8E4-15AF4A44D60D}"/>
                </a:ext>
              </a:extLst>
            </p:cNvPr>
            <p:cNvSpPr/>
            <p:nvPr/>
          </p:nvSpPr>
          <p:spPr>
            <a:xfrm>
              <a:off x="7149737" y="2033664"/>
              <a:ext cx="8656129" cy="3121400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12620 w 8332666"/>
                <a:gd name="connsiteY3" fmla="*/ 2786741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96116 w 8332666"/>
                <a:gd name="connsiteY3" fmla="*/ 2708364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96116 w 8332666"/>
                <a:gd name="connsiteY3" fmla="*/ 2708364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62717 w 8332666"/>
                <a:gd name="connsiteY3" fmla="*/ 2699655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21895"/>
                <a:gd name="connsiteX1" fmla="*/ 3767580 w 8299267"/>
                <a:gd name="connsiteY1" fmla="*/ 2899953 h 3121895"/>
                <a:gd name="connsiteX2" fmla="*/ 0 w 8299267"/>
                <a:gd name="connsiteY2" fmla="*/ 1898469 h 3121895"/>
                <a:gd name="connsiteX3" fmla="*/ 3662717 w 8299267"/>
                <a:gd name="connsiteY3" fmla="*/ 2699655 h 3121895"/>
                <a:gd name="connsiteX4" fmla="*/ 8158495 w 8299267"/>
                <a:gd name="connsiteY4" fmla="*/ 0 h 3121895"/>
                <a:gd name="connsiteX5" fmla="*/ 8299267 w 8299267"/>
                <a:gd name="connsiteY5" fmla="*/ 235130 h 3121895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1400"/>
                <a:gd name="connsiteX1" fmla="*/ 3767580 w 8299267"/>
                <a:gd name="connsiteY1" fmla="*/ 2899953 h 3121400"/>
                <a:gd name="connsiteX2" fmla="*/ 0 w 8299267"/>
                <a:gd name="connsiteY2" fmla="*/ 1898469 h 3121400"/>
                <a:gd name="connsiteX3" fmla="*/ 3662717 w 8299267"/>
                <a:gd name="connsiteY3" fmla="*/ 2699655 h 3121400"/>
                <a:gd name="connsiteX4" fmla="*/ 8158495 w 8299267"/>
                <a:gd name="connsiteY4" fmla="*/ 0 h 3121400"/>
                <a:gd name="connsiteX5" fmla="*/ 8299267 w 8299267"/>
                <a:gd name="connsiteY5" fmla="*/ 235130 h 312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7" h="3121400">
                  <a:moveTo>
                    <a:pt x="8299267" y="235130"/>
                  </a:moveTo>
                  <a:cubicBezTo>
                    <a:pt x="7044692" y="1319346"/>
                    <a:pt x="5281420" y="2452912"/>
                    <a:pt x="3767580" y="2899953"/>
                  </a:cubicBezTo>
                  <a:cubicBezTo>
                    <a:pt x="1766154" y="3451495"/>
                    <a:pt x="260165" y="2918823"/>
                    <a:pt x="0" y="1898469"/>
                  </a:cubicBezTo>
                  <a:cubicBezTo>
                    <a:pt x="302210" y="2863669"/>
                    <a:pt x="1960192" y="3181529"/>
                    <a:pt x="3662717" y="2699655"/>
                  </a:cubicBezTo>
                  <a:cubicBezTo>
                    <a:pt x="5208489" y="2182946"/>
                    <a:pt x="7028803" y="989874"/>
                    <a:pt x="8158495" y="0"/>
                  </a:cubicBezTo>
                  <a:lnTo>
                    <a:pt x="8299267" y="2351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745FF77B-7ADC-40C8-B9A2-07C7E5CBFD5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98" y="370485"/>
            <a:ext cx="2154949" cy="2873265"/>
          </a:xfrm>
        </p:spPr>
      </p:pic>
      <p:pic>
        <p:nvPicPr>
          <p:cNvPr id="19" name="Rezervirano mjesto slike 18">
            <a:extLst>
              <a:ext uri="{FF2B5EF4-FFF2-40B4-BE49-F238E27FC236}">
                <a16:creationId xmlns:a16="http://schemas.microsoft.com/office/drawing/2014/main" id="{F647FE8C-F369-44C9-AD1C-347298572EF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5" y="2676382"/>
            <a:ext cx="3626798" cy="2112842"/>
          </a:xfrm>
        </p:spPr>
      </p:pic>
      <p:pic>
        <p:nvPicPr>
          <p:cNvPr id="25" name="Rezervirano mjesto slike 24">
            <a:extLst>
              <a:ext uri="{FF2B5EF4-FFF2-40B4-BE49-F238E27FC236}">
                <a16:creationId xmlns:a16="http://schemas.microsoft.com/office/drawing/2014/main" id="{DE63C4F7-23B6-4D4B-B9CD-6AB37707827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1" y="3662356"/>
            <a:ext cx="2834999" cy="135015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A504573-AD25-42FD-BCBB-DA2042A1F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06" y="1893742"/>
            <a:ext cx="1978649" cy="14839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F13A083-F925-4511-BF28-AF8172EB7B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6" y="3511120"/>
            <a:ext cx="1882472" cy="1411854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39ED1958-6BD5-4DB9-8AE8-B5CE49BA5A84}"/>
              </a:ext>
            </a:extLst>
          </p:cNvPr>
          <p:cNvSpPr txBox="1"/>
          <p:nvPr/>
        </p:nvSpPr>
        <p:spPr>
          <a:xfrm>
            <a:off x="305582" y="1816924"/>
            <a:ext cx="3265715" cy="754817"/>
          </a:xfrm>
          <a:prstGeom prst="rect">
            <a:avLst/>
          </a:prstGeom>
          <a:solidFill>
            <a:srgbClr val="EB494B"/>
          </a:solidFill>
        </p:spPr>
        <p:txBody>
          <a:bodyPr wrap="square" rtlCol="0">
            <a:spAutoFit/>
          </a:bodyPr>
          <a:lstStyle/>
          <a:p>
            <a:endParaRPr lang="hr-HR" sz="1350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A32F9FB-6AD7-4A0D-BCED-8E8E4A9CA94C}"/>
              </a:ext>
            </a:extLst>
          </p:cNvPr>
          <p:cNvSpPr txBox="1"/>
          <p:nvPr/>
        </p:nvSpPr>
        <p:spPr>
          <a:xfrm>
            <a:off x="344539" y="1780189"/>
            <a:ext cx="299516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75" dirty="0">
                <a:solidFill>
                  <a:schemeClr val="bg1"/>
                </a:solidFill>
              </a:rPr>
              <a:t>Posjetili smo </a:t>
            </a:r>
            <a:r>
              <a:rPr lang="hr-HR" sz="975" dirty="0" err="1">
                <a:solidFill>
                  <a:schemeClr val="bg1"/>
                </a:solidFill>
              </a:rPr>
              <a:t>Viana</a:t>
            </a:r>
            <a:r>
              <a:rPr lang="hr-HR" sz="975" dirty="0">
                <a:solidFill>
                  <a:schemeClr val="bg1"/>
                </a:solidFill>
              </a:rPr>
              <a:t> do </a:t>
            </a:r>
            <a:r>
              <a:rPr lang="hr-HR" sz="975" dirty="0" err="1">
                <a:solidFill>
                  <a:schemeClr val="bg1"/>
                </a:solidFill>
              </a:rPr>
              <a:t>Castelo</a:t>
            </a:r>
            <a:r>
              <a:rPr lang="hr-HR" sz="975" dirty="0">
                <a:solidFill>
                  <a:schemeClr val="bg1"/>
                </a:solidFill>
              </a:rPr>
              <a:t> uživajući u jednom od najljepših pogleda na svijetu prema pojedinim   novinarima i turističkim magazinima. Potom smo se uputili na plažu gdje je većina nas po prvi put        mogla osjetiti Atlantski ocean.</a:t>
            </a:r>
          </a:p>
        </p:txBody>
      </p:sp>
    </p:spTree>
    <p:extLst>
      <p:ext uri="{BB962C8B-B14F-4D97-AF65-F5344CB8AC3E}">
        <p14:creationId xmlns:p14="http://schemas.microsoft.com/office/powerpoint/2010/main" val="32620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1FF0780-6FE5-4837-A90B-9057B6E99812}"/>
              </a:ext>
            </a:extLst>
          </p:cNvPr>
          <p:cNvSpPr txBox="1"/>
          <p:nvPr/>
        </p:nvSpPr>
        <p:spPr>
          <a:xfrm>
            <a:off x="465285" y="244427"/>
            <a:ext cx="3736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3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Kulturološki posjet </a:t>
            </a:r>
            <a:endParaRPr lang="en-US" altLang="ko-KR" sz="3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hr-HR" altLang="ko-KR" sz="3300" dirty="0" err="1">
                <a:solidFill>
                  <a:schemeClr val="accent1"/>
                </a:solidFill>
                <a:cs typeface="Arial" pitchFamily="34" charset="0"/>
              </a:rPr>
              <a:t>Guimarães</a:t>
            </a:r>
            <a:endParaRPr lang="en-US" altLang="ko-KR" sz="33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0" y="1348655"/>
            <a:ext cx="326571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3">
            <a:extLst>
              <a:ext uri="{FF2B5EF4-FFF2-40B4-BE49-F238E27FC236}">
                <a16:creationId xmlns:a16="http://schemas.microsoft.com/office/drawing/2014/main" id="{B3B2C4DD-9058-41A6-B22F-297B7F031F42}"/>
              </a:ext>
            </a:extLst>
          </p:cNvPr>
          <p:cNvSpPr/>
          <p:nvPr/>
        </p:nvSpPr>
        <p:spPr>
          <a:xfrm rot="5639961">
            <a:off x="4981278" y="280787"/>
            <a:ext cx="575347" cy="58990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5ABC7E8E-137E-4883-8E89-6D41B5A90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32" y="438092"/>
            <a:ext cx="2153524" cy="287136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6BB0195F-FE31-4915-B529-6D44B6BF3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99" y="3456175"/>
            <a:ext cx="2152088" cy="1614066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FB12BE0E-2721-4D66-BFD3-137C63FEA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88" y="1764617"/>
            <a:ext cx="2152088" cy="2869450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F1AC8573-CDA9-4BEC-BDB8-D2EEBD22D6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8" y="2556921"/>
            <a:ext cx="3580544" cy="2485567"/>
          </a:xfrm>
          <a:prstGeom prst="rect">
            <a:avLst/>
          </a:prstGeom>
        </p:spPr>
      </p:pic>
      <p:sp>
        <p:nvSpPr>
          <p:cNvPr id="33" name="TekstniOkvir 32">
            <a:extLst>
              <a:ext uri="{FF2B5EF4-FFF2-40B4-BE49-F238E27FC236}">
                <a16:creationId xmlns:a16="http://schemas.microsoft.com/office/drawing/2014/main" id="{57B72063-4311-45EE-9102-7B8A4292F5D1}"/>
              </a:ext>
            </a:extLst>
          </p:cNvPr>
          <p:cNvSpPr txBox="1"/>
          <p:nvPr/>
        </p:nvSpPr>
        <p:spPr>
          <a:xfrm>
            <a:off x="178953" y="1561505"/>
            <a:ext cx="3513707" cy="900246"/>
          </a:xfrm>
          <a:prstGeom prst="rect">
            <a:avLst/>
          </a:prstGeom>
          <a:solidFill>
            <a:srgbClr val="EB494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sz="1050" dirty="0">
                <a:solidFill>
                  <a:schemeClr val="bg1"/>
                </a:solidFill>
              </a:rPr>
              <a:t>Bili smo u posjetu bolnici u </a:t>
            </a:r>
            <a:r>
              <a:rPr lang="hr-HR" sz="1050" dirty="0" err="1">
                <a:solidFill>
                  <a:schemeClr val="bg1"/>
                </a:solidFill>
              </a:rPr>
              <a:t>Guimarãesu</a:t>
            </a:r>
            <a:r>
              <a:rPr lang="hr-HR" sz="1050" dirty="0">
                <a:solidFill>
                  <a:schemeClr val="bg1"/>
                </a:solidFill>
              </a:rPr>
              <a:t> Nakon posjeta bolnici, uslijedio je kulturološki obilazak grada i posjet   njegovim najznačajnijim znamenitostima. Naime, riječ je o gradu koji se smatra kolijevkom Portugala, odnosno  mjestom gdje je Portugal nastao.</a:t>
            </a:r>
          </a:p>
        </p:txBody>
      </p:sp>
      <p:grpSp>
        <p:nvGrpSpPr>
          <p:cNvPr id="35" name="그룹 14">
            <a:extLst>
              <a:ext uri="{FF2B5EF4-FFF2-40B4-BE49-F238E27FC236}">
                <a16:creationId xmlns:a16="http://schemas.microsoft.com/office/drawing/2014/main" id="{A5021B2F-287E-4944-9888-D7C369EC5159}"/>
              </a:ext>
            </a:extLst>
          </p:cNvPr>
          <p:cNvGrpSpPr/>
          <p:nvPr/>
        </p:nvGrpSpPr>
        <p:grpSpPr>
          <a:xfrm>
            <a:off x="3263618" y="679704"/>
            <a:ext cx="1809881" cy="744640"/>
            <a:chOff x="7149737" y="1593671"/>
            <a:chExt cx="8656129" cy="3561393"/>
          </a:xfrm>
          <a:solidFill>
            <a:schemeClr val="accent1"/>
          </a:solidFill>
        </p:grpSpPr>
        <p:sp>
          <p:nvSpPr>
            <p:cNvPr id="36" name="자유형: 도형 15">
              <a:extLst>
                <a:ext uri="{FF2B5EF4-FFF2-40B4-BE49-F238E27FC236}">
                  <a16:creationId xmlns:a16="http://schemas.microsoft.com/office/drawing/2014/main" id="{AB0741CF-EBFA-4970-8350-2722EDC2E6D1}"/>
                </a:ext>
              </a:extLst>
            </p:cNvPr>
            <p:cNvSpPr/>
            <p:nvPr/>
          </p:nvSpPr>
          <p:spPr>
            <a:xfrm>
              <a:off x="7184572" y="1593671"/>
              <a:ext cx="8299268" cy="3254855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8" h="3254855">
                  <a:moveTo>
                    <a:pt x="8299268" y="209005"/>
                  </a:moveTo>
                  <a:cubicBezTo>
                    <a:pt x="7437119" y="918753"/>
                    <a:pt x="5206274" y="2522580"/>
                    <a:pt x="3692434" y="2969621"/>
                  </a:cubicBezTo>
                  <a:cubicBezTo>
                    <a:pt x="1490618" y="3564706"/>
                    <a:pt x="268514" y="3188789"/>
                    <a:pt x="0" y="2211977"/>
                  </a:cubicBezTo>
                  <a:cubicBezTo>
                    <a:pt x="410754" y="3194594"/>
                    <a:pt x="1876697" y="3268615"/>
                    <a:pt x="3579222" y="2786741"/>
                  </a:cubicBezTo>
                  <a:cubicBezTo>
                    <a:pt x="5124994" y="2270032"/>
                    <a:pt x="7254240" y="667657"/>
                    <a:pt x="8125097" y="0"/>
                  </a:cubicBezTo>
                  <a:lnTo>
                    <a:pt x="8299268" y="2090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7" name="자유형: 도형 16">
              <a:extLst>
                <a:ext uri="{FF2B5EF4-FFF2-40B4-BE49-F238E27FC236}">
                  <a16:creationId xmlns:a16="http://schemas.microsoft.com/office/drawing/2014/main" id="{D49F785C-2FD8-4735-91B7-4F4839870CB3}"/>
                </a:ext>
              </a:extLst>
            </p:cNvPr>
            <p:cNvSpPr/>
            <p:nvPr/>
          </p:nvSpPr>
          <p:spPr>
            <a:xfrm>
              <a:off x="7149737" y="2033664"/>
              <a:ext cx="8656129" cy="3121400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12620 w 8332666"/>
                <a:gd name="connsiteY3" fmla="*/ 2786741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96116 w 8332666"/>
                <a:gd name="connsiteY3" fmla="*/ 2708364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96116 w 8332666"/>
                <a:gd name="connsiteY3" fmla="*/ 2708364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62717 w 8332666"/>
                <a:gd name="connsiteY3" fmla="*/ 2699655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21895"/>
                <a:gd name="connsiteX1" fmla="*/ 3767580 w 8299267"/>
                <a:gd name="connsiteY1" fmla="*/ 2899953 h 3121895"/>
                <a:gd name="connsiteX2" fmla="*/ 0 w 8299267"/>
                <a:gd name="connsiteY2" fmla="*/ 1898469 h 3121895"/>
                <a:gd name="connsiteX3" fmla="*/ 3662717 w 8299267"/>
                <a:gd name="connsiteY3" fmla="*/ 2699655 h 3121895"/>
                <a:gd name="connsiteX4" fmla="*/ 8158495 w 8299267"/>
                <a:gd name="connsiteY4" fmla="*/ 0 h 3121895"/>
                <a:gd name="connsiteX5" fmla="*/ 8299267 w 8299267"/>
                <a:gd name="connsiteY5" fmla="*/ 235130 h 3121895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1400"/>
                <a:gd name="connsiteX1" fmla="*/ 3767580 w 8299267"/>
                <a:gd name="connsiteY1" fmla="*/ 2899953 h 3121400"/>
                <a:gd name="connsiteX2" fmla="*/ 0 w 8299267"/>
                <a:gd name="connsiteY2" fmla="*/ 1898469 h 3121400"/>
                <a:gd name="connsiteX3" fmla="*/ 3662717 w 8299267"/>
                <a:gd name="connsiteY3" fmla="*/ 2699655 h 3121400"/>
                <a:gd name="connsiteX4" fmla="*/ 8158495 w 8299267"/>
                <a:gd name="connsiteY4" fmla="*/ 0 h 3121400"/>
                <a:gd name="connsiteX5" fmla="*/ 8299267 w 8299267"/>
                <a:gd name="connsiteY5" fmla="*/ 235130 h 312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7" h="3121400">
                  <a:moveTo>
                    <a:pt x="8299267" y="235130"/>
                  </a:moveTo>
                  <a:cubicBezTo>
                    <a:pt x="7044692" y="1319346"/>
                    <a:pt x="5281420" y="2452912"/>
                    <a:pt x="3767580" y="2899953"/>
                  </a:cubicBezTo>
                  <a:cubicBezTo>
                    <a:pt x="1766154" y="3451495"/>
                    <a:pt x="260165" y="2918823"/>
                    <a:pt x="0" y="1898469"/>
                  </a:cubicBezTo>
                  <a:cubicBezTo>
                    <a:pt x="302210" y="2863669"/>
                    <a:pt x="1960192" y="3181529"/>
                    <a:pt x="3662717" y="2699655"/>
                  </a:cubicBezTo>
                  <a:cubicBezTo>
                    <a:pt x="5208489" y="2182946"/>
                    <a:pt x="7028803" y="989874"/>
                    <a:pt x="8158495" y="0"/>
                  </a:cubicBezTo>
                  <a:lnTo>
                    <a:pt x="8299267" y="2351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1992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826BBD-CA9E-405B-9322-255C4D7A1DD4}"/>
              </a:ext>
            </a:extLst>
          </p:cNvPr>
          <p:cNvSpPr txBox="1"/>
          <p:nvPr/>
        </p:nvSpPr>
        <p:spPr>
          <a:xfrm>
            <a:off x="5441445" y="2785292"/>
            <a:ext cx="3562039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subotu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16.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veljače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hr-H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bili smo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kulturološk</a:t>
            </a:r>
            <a:r>
              <a:rPr lang="hr-H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obila</a:t>
            </a:r>
            <a:r>
              <a:rPr lang="hr-H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Lisabona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glavnog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Portugala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Imali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</a:t>
            </a:r>
            <a:r>
              <a:rPr lang="hr-H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priliku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upoznati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 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najznačajnijim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znamenitostima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tog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karakteristikama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tradicije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povijesti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kulture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portugalskog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naroda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Potom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uslijedio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obilazak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Fatime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najvažnijeg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hodočasničkog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središta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Portugalu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Rezervirano mjesto slike 7">
            <a:extLst>
              <a:ext uri="{FF2B5EF4-FFF2-40B4-BE49-F238E27FC236}">
                <a16:creationId xmlns:a16="http://schemas.microsoft.com/office/drawing/2014/main" id="{8A735B8F-48F0-41F1-8BE6-1FB5818681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9" b="22519"/>
          <a:stretch>
            <a:fillRect/>
          </a:stretch>
        </p:blipFill>
        <p:spPr>
          <a:xfrm>
            <a:off x="601841" y="292838"/>
            <a:ext cx="3078000" cy="1269000"/>
          </a:xfrm>
        </p:spPr>
      </p:pic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1C6D7628-A5C2-4ECE-94EE-4F03BD1F05F4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r="12940"/>
          <a:stretch>
            <a:fillRect/>
          </a:stretch>
        </p:blipFill>
        <p:spPr>
          <a:xfrm>
            <a:off x="601842" y="1664405"/>
            <a:ext cx="1485000" cy="3079570"/>
          </a:xfrm>
        </p:spPr>
      </p:pic>
      <p:pic>
        <p:nvPicPr>
          <p:cNvPr id="14" name="Rezervirano mjesto slike 13">
            <a:extLst>
              <a:ext uri="{FF2B5EF4-FFF2-40B4-BE49-F238E27FC236}">
                <a16:creationId xmlns:a16="http://schemas.microsoft.com/office/drawing/2014/main" id="{D89E2F48-75A1-46AA-88D4-68205E30809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84" y="1670267"/>
            <a:ext cx="1518230" cy="1268999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D0D056F-9556-4FAA-8304-181A4FA0C696}"/>
              </a:ext>
            </a:extLst>
          </p:cNvPr>
          <p:cNvSpPr txBox="1"/>
          <p:nvPr/>
        </p:nvSpPr>
        <p:spPr>
          <a:xfrm>
            <a:off x="6385387" y="483519"/>
            <a:ext cx="2578161" cy="1821248"/>
          </a:xfrm>
          <a:prstGeom prst="rect">
            <a:avLst/>
          </a:prstGeom>
          <a:solidFill>
            <a:srgbClr val="EB494B"/>
          </a:solidFill>
        </p:spPr>
        <p:txBody>
          <a:bodyPr wrap="square" rtlCol="0">
            <a:spAutoFit/>
          </a:bodyPr>
          <a:lstStyle/>
          <a:p>
            <a:pPr algn="just"/>
            <a:endParaRPr lang="hr-HR" sz="1050" dirty="0">
              <a:solidFill>
                <a:schemeClr val="bg1"/>
              </a:solidFill>
            </a:endParaRPr>
          </a:p>
        </p:txBody>
      </p:sp>
      <p:pic>
        <p:nvPicPr>
          <p:cNvPr id="18" name="Rezervirano mjesto slike 17">
            <a:extLst>
              <a:ext uri="{FF2B5EF4-FFF2-40B4-BE49-F238E27FC236}">
                <a16:creationId xmlns:a16="http://schemas.microsoft.com/office/drawing/2014/main" id="{BE09C018-5B9B-47EC-91A8-7E428AB503DA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08" y="799059"/>
            <a:ext cx="2464085" cy="1730692"/>
          </a:xfrm>
        </p:spPr>
      </p:pic>
      <p:pic>
        <p:nvPicPr>
          <p:cNvPr id="16" name="Rezervirano mjesto slike 15">
            <a:extLst>
              <a:ext uri="{FF2B5EF4-FFF2-40B4-BE49-F238E27FC236}">
                <a16:creationId xmlns:a16="http://schemas.microsoft.com/office/drawing/2014/main" id="{BAFF8EBB-49A4-4C9B-ADA3-BA0CCF017C4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48" y="3067976"/>
            <a:ext cx="3078001" cy="167599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1E45F1-3CA4-4642-84D3-380E31BEAB73}"/>
              </a:ext>
            </a:extLst>
          </p:cNvPr>
          <p:cNvSpPr txBox="1"/>
          <p:nvPr/>
        </p:nvSpPr>
        <p:spPr>
          <a:xfrm>
            <a:off x="6364060" y="611153"/>
            <a:ext cx="27586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Kulturološki posjet -</a:t>
            </a:r>
            <a:r>
              <a:rPr lang="en-US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hr-HR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Lisabon</a:t>
            </a:r>
            <a:endParaRPr lang="en-US" altLang="ko-KR" sz="33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BD65C36F-4A3B-4C1D-AFD0-E2FCF05AC970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6605"/>
          <a:stretch>
            <a:fillRect/>
          </a:stretch>
        </p:blipFill>
        <p:spPr>
          <a:xfrm>
            <a:off x="6029602" y="0"/>
            <a:ext cx="3348038" cy="5143500"/>
          </a:xfrm>
        </p:spPr>
      </p:pic>
      <p:pic>
        <p:nvPicPr>
          <p:cNvPr id="6" name="Picture 2" descr="D:\Fullppt\005-PNG이미지\핸드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4301" y="1534996"/>
            <a:ext cx="3164564" cy="38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76572"/>
            <a:ext cx="4185084" cy="999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DFC71CA-314E-4A08-8939-BAA831630A0A}"/>
              </a:ext>
            </a:extLst>
          </p:cNvPr>
          <p:cNvSpPr txBox="1">
            <a:spLocks/>
          </p:cNvSpPr>
          <p:nvPr/>
        </p:nvSpPr>
        <p:spPr>
          <a:xfrm>
            <a:off x="441482" y="305147"/>
            <a:ext cx="3212975" cy="9990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hr-HR" altLang="ko-KR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Podjela certifikata</a:t>
            </a:r>
            <a:endParaRPr lang="en-US" altLang="ko-KR" sz="27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5C29F-8504-4637-AD44-E7420B978190}"/>
              </a:ext>
            </a:extLst>
          </p:cNvPr>
          <p:cNvSpPr txBox="1"/>
          <p:nvPr/>
        </p:nvSpPr>
        <p:spPr>
          <a:xfrm>
            <a:off x="486389" y="1976188"/>
            <a:ext cx="30354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cs typeface="Arial" pitchFamily="34" charset="0"/>
              </a:rPr>
              <a:t>U </a:t>
            </a:r>
            <a:r>
              <a:rPr lang="en-US" altLang="ko-KR" sz="1350" dirty="0" err="1">
                <a:cs typeface="Arial" pitchFamily="34" charset="0"/>
              </a:rPr>
              <a:t>petak</a:t>
            </a:r>
            <a:r>
              <a:rPr lang="en-US" altLang="ko-KR" sz="1350" dirty="0">
                <a:cs typeface="Arial" pitchFamily="34" charset="0"/>
              </a:rPr>
              <a:t> 22. </a:t>
            </a:r>
            <a:r>
              <a:rPr lang="en-US" altLang="ko-KR" sz="1350" dirty="0" err="1">
                <a:cs typeface="Arial" pitchFamily="34" charset="0"/>
              </a:rPr>
              <a:t>veljače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održana</a:t>
            </a:r>
            <a:r>
              <a:rPr lang="en-US" altLang="ko-KR" sz="1350" dirty="0">
                <a:cs typeface="Arial" pitchFamily="34" charset="0"/>
              </a:rPr>
              <a:t> je </a:t>
            </a:r>
            <a:r>
              <a:rPr lang="en-US" altLang="ko-KR" sz="1350" dirty="0" err="1">
                <a:cs typeface="Arial" pitchFamily="34" charset="0"/>
              </a:rPr>
              <a:t>završna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oproštajna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večera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tijekom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koje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su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hr-HR" altLang="ko-KR" sz="1350" dirty="0">
                <a:cs typeface="Arial" pitchFamily="34" charset="0"/>
              </a:rPr>
              <a:t>nam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podijeljeni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certifikati</a:t>
            </a:r>
            <a:r>
              <a:rPr lang="en-US" altLang="ko-KR" sz="1350" dirty="0">
                <a:cs typeface="Arial" pitchFamily="34" charset="0"/>
              </a:rPr>
              <a:t> za </a:t>
            </a:r>
            <a:r>
              <a:rPr lang="en-US" altLang="ko-KR" sz="1350" dirty="0" err="1">
                <a:cs typeface="Arial" pitchFamily="34" charset="0"/>
              </a:rPr>
              <a:t>sudjelovanje</a:t>
            </a:r>
            <a:r>
              <a:rPr lang="en-US" altLang="ko-KR" sz="1350" dirty="0">
                <a:cs typeface="Arial" pitchFamily="34" charset="0"/>
              </a:rPr>
              <a:t> u Erasmus+ </a:t>
            </a:r>
            <a:r>
              <a:rPr lang="en-US" altLang="ko-KR" sz="1350" dirty="0" err="1">
                <a:cs typeface="Arial" pitchFamily="34" charset="0"/>
              </a:rPr>
              <a:t>projektu</a:t>
            </a:r>
            <a:r>
              <a:rPr lang="en-US" altLang="ko-KR" sz="1350" dirty="0">
                <a:cs typeface="Arial" pitchFamily="34" charset="0"/>
              </a:rPr>
              <a:t> "We care, We share for the future". </a:t>
            </a:r>
            <a:endParaRPr lang="hr-HR" altLang="ko-KR" sz="1350" dirty="0">
              <a:cs typeface="Arial" pitchFamily="34" charset="0"/>
            </a:endParaRPr>
          </a:p>
          <a:p>
            <a:endParaRPr lang="hr-HR" altLang="ko-KR" sz="1350" dirty="0">
              <a:cs typeface="Arial" pitchFamily="34" charset="0"/>
            </a:endParaRPr>
          </a:p>
          <a:p>
            <a:r>
              <a:rPr lang="en-US" altLang="ko-KR" sz="1350" dirty="0" err="1">
                <a:cs typeface="Arial" pitchFamily="34" charset="0"/>
              </a:rPr>
              <a:t>Certifikati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su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dodijeljeni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i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nastavnicima</a:t>
            </a:r>
            <a:r>
              <a:rPr lang="en-US" altLang="ko-KR" sz="1350" dirty="0">
                <a:cs typeface="Arial" pitchFamily="34" charset="0"/>
              </a:rPr>
              <a:t> u </a:t>
            </a:r>
            <a:r>
              <a:rPr lang="en-US" altLang="ko-KR" sz="1350" dirty="0" err="1">
                <a:cs typeface="Arial" pitchFamily="34" charset="0"/>
              </a:rPr>
              <a:t>pratnji</a:t>
            </a:r>
            <a:r>
              <a:rPr lang="en-US" altLang="ko-KR" sz="1350" dirty="0">
                <a:cs typeface="Arial" pitchFamily="34" charset="0"/>
              </a:rPr>
              <a:t>, a </a:t>
            </a:r>
            <a:r>
              <a:rPr lang="en-US" altLang="ko-KR" sz="1350" dirty="0" err="1">
                <a:cs typeface="Arial" pitchFamily="34" charset="0"/>
              </a:rPr>
              <a:t>posebno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priznanje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hr-HR" altLang="ko-KR" sz="1350" dirty="0">
                <a:cs typeface="Arial" pitchFamily="34" charset="0"/>
              </a:rPr>
              <a:t>je došlo i u </a:t>
            </a:r>
            <a:r>
              <a:rPr lang="en-US" altLang="ko-KR" sz="1350" dirty="0" err="1">
                <a:cs typeface="Arial" pitchFamily="34" charset="0"/>
              </a:rPr>
              <a:t>školu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nositeljicu</a:t>
            </a:r>
            <a:r>
              <a:rPr lang="en-US" altLang="ko-KR" sz="1350" dirty="0">
                <a:cs typeface="Arial" pitchFamily="34" charset="0"/>
              </a:rPr>
              <a:t> </a:t>
            </a:r>
            <a:r>
              <a:rPr lang="en-US" altLang="ko-KR" sz="1350" dirty="0" err="1">
                <a:cs typeface="Arial" pitchFamily="34" charset="0"/>
              </a:rPr>
              <a:t>projekta</a:t>
            </a:r>
            <a:r>
              <a:rPr lang="en-US" altLang="ko-KR" sz="1350" dirty="0">
                <a:cs typeface="Arial" pitchFamily="34" charset="0"/>
              </a:rPr>
              <a:t>. </a:t>
            </a:r>
            <a:endParaRPr lang="ko-KR" altLang="en-US" sz="135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DBBD7-DD1F-4BCC-95CB-F3239372F8D2}"/>
              </a:ext>
            </a:extLst>
          </p:cNvPr>
          <p:cNvSpPr txBox="1"/>
          <p:nvPr/>
        </p:nvSpPr>
        <p:spPr>
          <a:xfrm>
            <a:off x="486390" y="1536310"/>
            <a:ext cx="4351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1200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Na završnoj večeri održala se svečana podjela certifikata.</a:t>
            </a:r>
            <a:endParaRPr lang="en-US" altLang="ko-KR" sz="1200" b="1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Rezervirano mjesto slike 6">
            <a:extLst>
              <a:ext uri="{FF2B5EF4-FFF2-40B4-BE49-F238E27FC236}">
                <a16:creationId xmlns:a16="http://schemas.microsoft.com/office/drawing/2014/main" id="{09741136-E879-4CC9-AB2F-B2003BBCCD6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" b="7463"/>
          <a:stretch>
            <a:fillRect/>
          </a:stretch>
        </p:blipFill>
        <p:spPr>
          <a:xfrm>
            <a:off x="3969544" y="2447925"/>
            <a:ext cx="2815829" cy="1796654"/>
          </a:xfrm>
        </p:spPr>
      </p:pic>
    </p:spTree>
    <p:extLst>
      <p:ext uri="{BB962C8B-B14F-4D97-AF65-F5344CB8AC3E}">
        <p14:creationId xmlns:p14="http://schemas.microsoft.com/office/powerpoint/2010/main" val="33451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363946" y="325758"/>
            <a:ext cx="5811766" cy="357020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Nositelj: 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Sirius – Centar za psihološko savjetovanje, edukaciju i istraživanje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Ukupna vrijednost financijske potpore: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hr-HR" sz="1600" dirty="0"/>
              <a:t>1.104.745, 29 KN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Partneri: </a:t>
            </a:r>
          </a:p>
          <a:p>
            <a:endParaRPr lang="hr-HR" altLang="ko-KR" sz="16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Udruga „MI” iz Splita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Dječji centar „Logos” iz Slavonskog Broda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Srednja medicinska škola Slavonski Brod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Palijativni tim </a:t>
            </a:r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LiPa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iz Lipika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Zdravstveno učilište Zagreb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Zdravstvena škola Split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Srednja škola Pakrac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71658" y="189198"/>
            <a:ext cx="2592288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Volonteri iz školskih klupa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3879" y="2023177"/>
            <a:ext cx="2304256" cy="2142418"/>
            <a:chOff x="4289223" y="457383"/>
            <a:chExt cx="4103602" cy="2142418"/>
          </a:xfrm>
        </p:grpSpPr>
        <p:sp>
          <p:nvSpPr>
            <p:cNvPr id="17" name="TextBox 16"/>
            <p:cNvSpPr txBox="1"/>
            <p:nvPr/>
          </p:nvSpPr>
          <p:spPr>
            <a:xfrm>
              <a:off x="4289223" y="845475"/>
              <a:ext cx="410360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Razvoj i unaprjeđenje kapaciteta organizacija civilnog društva i škola, uključenih u projekt kroz partnerstvo, za provedbu održivih volonterskih programa.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9225" y="457383"/>
              <a:ext cx="410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Ciljevi: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4D14A5A-1DB2-4C4F-A984-EDBFDDD14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90365"/>
            <a:ext cx="2716912" cy="7546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70B5E1-EAEB-40A6-BDAC-683158AAB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79" y="4326793"/>
            <a:ext cx="1020427" cy="7448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B0FCE02-A571-4A7F-B941-A11F46E24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8" y="4326793"/>
            <a:ext cx="569889" cy="74756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27B7997-553F-4298-8D46-7EC3CD5B4C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86" y="4263797"/>
            <a:ext cx="1020427" cy="78126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1070619E-3AE3-47FD-A776-F43E49E69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33" y="4302851"/>
            <a:ext cx="784672" cy="79272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06B0139A-457A-4FDF-A60D-9CC8F951E2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46" y="4450102"/>
            <a:ext cx="1823168" cy="461789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18110D6D-2AB4-4D30-BD31-FDDE47C7D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19" y="4290365"/>
            <a:ext cx="816777" cy="7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29849"/>
              </p:ext>
            </p:extLst>
          </p:nvPr>
        </p:nvGraphicFramePr>
        <p:xfrm>
          <a:off x="540000" y="1479014"/>
          <a:ext cx="8090634" cy="3036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142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 altLang="ko-KR" sz="1400" dirty="0">
                          <a:latin typeface="+mn-lt"/>
                          <a:cs typeface="Arial" pitchFamily="34" charset="0"/>
                        </a:rPr>
                        <a:t>Trajanje programa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400" dirty="0">
                          <a:solidFill>
                            <a:srgbClr val="EC5253"/>
                          </a:solidFill>
                          <a:latin typeface="+mn-lt"/>
                          <a:cs typeface="Arial" pitchFamily="34" charset="0"/>
                        </a:rPr>
                        <a:t>Novi</a:t>
                      </a:r>
                      <a:r>
                        <a:rPr lang="hr-HR" altLang="ko-KR" sz="1400" dirty="0">
                          <a:latin typeface="+mn-lt"/>
                          <a:cs typeface="Arial" pitchFamily="34" charset="0"/>
                        </a:rPr>
                        <a:t> odgojno-obrazovni programi</a:t>
                      </a:r>
                      <a:endParaRPr lang="en-US" altLang="ko-KR" sz="14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 altLang="ko-KR" sz="1200" dirty="0">
                          <a:latin typeface="+mn-lt"/>
                          <a:cs typeface="Arial" pitchFamily="34" charset="0"/>
                        </a:rPr>
                        <a:t>Medicinska sestra opće njege / Medicinski tehničar opće njege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hr-HR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Dentalni asistent / asistentica 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1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dirty="0">
                          <a:latin typeface="+mn-lt"/>
                          <a:cs typeface="Arial" pitchFamily="34" charset="0"/>
                        </a:rPr>
                        <a:t>Fizioterapeutski tehničar / </a:t>
                      </a:r>
                      <a:r>
                        <a:rPr lang="hr-HR" altLang="ko-KR" sz="1200" dirty="0" smtClean="0">
                          <a:latin typeface="+mn-lt"/>
                          <a:cs typeface="Arial" pitchFamily="34" charset="0"/>
                        </a:rPr>
                        <a:t>tehničarka</a:t>
                      </a:r>
                      <a:r>
                        <a:rPr lang="hr-HR" altLang="ko-KR" sz="1200" dirty="0">
                          <a:latin typeface="+mn-lt"/>
                          <a:cs typeface="Arial" pitchFamily="34" charset="0"/>
                        </a:rPr>
                        <a:t>, Zdravstveno-laboratorijski tehničar / tehničarka,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dirty="0">
                          <a:latin typeface="+mn-lt"/>
                          <a:cs typeface="Arial" pitchFamily="34" charset="0"/>
                        </a:rPr>
                        <a:t>Dentalni asistent / asistentica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hr-HR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Zdravstveno laboratorijski tehničar / tehničarka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hr-HR" altLang="ko-KR" sz="1200" dirty="0">
                          <a:latin typeface="+mn-lt"/>
                          <a:cs typeface="Arial" pitchFamily="34" charset="0"/>
                        </a:rPr>
                        <a:t>Njegovatelj / Njegovateljica TES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dirty="0">
                          <a:latin typeface="+mn-lt"/>
                          <a:cs typeface="Arial" pitchFamily="34" charset="0"/>
                        </a:rPr>
                        <a:t>Njegovatelj / Njegovateljica TES</a:t>
                      </a:r>
                      <a:endParaRPr lang="ko-KR" altLang="en-US" sz="1200" dirty="0">
                        <a:solidFill>
                          <a:srgbClr val="1C7DE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sz="3200" dirty="0"/>
              <a:t>Odgojno-obrazovni programi:</a:t>
            </a:r>
            <a:endParaRPr lang="ko-KR" alt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7375" y="699542"/>
            <a:ext cx="6984776" cy="288032"/>
          </a:xfrm>
        </p:spPr>
        <p:txBody>
          <a:bodyPr/>
          <a:lstStyle/>
          <a:p>
            <a:pPr lvl="0"/>
            <a:r>
              <a:rPr lang="hr-HR" altLang="ko-KR" dirty="0"/>
              <a:t>Srednja medicinska škola Slavonski Brod</a:t>
            </a:r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585681" y="2343631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85680" y="3108479"/>
            <a:ext cx="524091" cy="5240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585681" y="3864539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1274" y="2423444"/>
            <a:ext cx="3129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274" y="3181464"/>
            <a:ext cx="3129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274" y="3941918"/>
            <a:ext cx="3129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332234" y="175364"/>
            <a:ext cx="5811766" cy="418576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Nositelji: 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Ministarstvo znanosti i obrazovanja, Brodsko-posavska županija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Partneri u projektu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: 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Gimnazija Matija Mesić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Gimnazija Nova Gradiška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Klasična gimnazija fra Marijana </a:t>
            </a:r>
            <a:r>
              <a:rPr lang="hr-H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Lanosovića</a:t>
            </a: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s pravom javnosti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Srednja medicinska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Srednja škola Matije Antuna Reljkovića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Tehnička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Osnovna škola Ivan Filipović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Osnovna škola Mato Lovrak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Osnovna škola Vjekoslav Klaić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Osnovna škola Ivan Meštrović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Infolink</a:t>
            </a: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d.o.o.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Iznos financijske potpore: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966.017,85 KN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46042" y="190605"/>
            <a:ext cx="2592288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Projekti „EUREKA” (MZO)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3880" y="2119495"/>
            <a:ext cx="2321760" cy="3508653"/>
            <a:chOff x="4289225" y="457383"/>
            <a:chExt cx="4134775" cy="3508653"/>
          </a:xfrm>
        </p:grpSpPr>
        <p:sp>
          <p:nvSpPr>
            <p:cNvPr id="17" name="TextBox 16"/>
            <p:cNvSpPr txBox="1"/>
            <p:nvPr/>
          </p:nvSpPr>
          <p:spPr>
            <a:xfrm>
              <a:off x="4320399" y="734382"/>
              <a:ext cx="4103601" cy="32316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Poticanje rada s darovitom djecom i učenicima na </a:t>
              </a:r>
              <a:r>
                <a:rPr lang="hr-HR" altLang="ko-KR" sz="1200" dirty="0" err="1">
                  <a:solidFill>
                    <a:schemeClr val="bg1"/>
                  </a:solidFill>
                  <a:cs typeface="Arial" pitchFamily="34" charset="0"/>
                </a:rPr>
                <a:t>predtercijarnoj</a:t>
              </a: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 razini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Osigurat će se stvaranje i razvoj ustanova i ljudskih </a:t>
              </a:r>
              <a:r>
                <a:rPr lang="hr-HR" altLang="ko-KR" sz="1200" dirty="0" err="1">
                  <a:solidFill>
                    <a:schemeClr val="bg1"/>
                  </a:solidFill>
                  <a:cs typeface="Arial" pitchFamily="34" charset="0"/>
                </a:rPr>
                <a:t>resura</a:t>
              </a: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 koji potiču i omogućavaju cjelovit intelektualni te </a:t>
              </a:r>
              <a:r>
                <a:rPr lang="hr-HR" altLang="ko-KR" sz="1200" dirty="0" err="1">
                  <a:solidFill>
                    <a:schemeClr val="bg1"/>
                  </a:solidFill>
                  <a:cs typeface="Arial" pitchFamily="34" charset="0"/>
                </a:rPr>
                <a:t>socio</a:t>
              </a: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-emocionalni razvoj darovitih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Razvoj potencijala darovitih učenika kroz omogućavanje (rane) identifikacije darovitih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9225" y="457383"/>
              <a:ext cx="410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Ciljevi: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CB9128F-98FC-4009-9E57-88679D8D8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17" y="2571750"/>
            <a:ext cx="2673997" cy="13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363946" y="833588"/>
            <a:ext cx="5811766" cy="255454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Nositelj: 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Ministarstvo rada i socijalne skrbi, Srednja medicinska škola Slavonski Brod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Partneri: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Srednja škola M.A. Reljković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HZZ – Područni ured Slavonski Brod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Centar za ruralni razvoj </a:t>
            </a:r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Panonica</a:t>
            </a:r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Društvo </a:t>
            </a:r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multiple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skleroze Brodsko-posavske županije</a:t>
            </a:r>
          </a:p>
          <a:p>
            <a:endParaRPr lang="hr-HR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Iznos financijske potpore: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951.800,02 KN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0"/>
            <a:ext cx="25922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46042" y="190605"/>
            <a:ext cx="2592288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Moja karijera u </a:t>
            </a:r>
            <a:r>
              <a:rPr lang="hr-HR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hipoterapiji</a:t>
            </a:r>
            <a:r>
              <a:rPr lang="hr-HR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„</a:t>
            </a:r>
            <a:r>
              <a:rPr lang="hr-HR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Get</a:t>
            </a:r>
            <a:r>
              <a:rPr lang="hr-HR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 </a:t>
            </a:r>
            <a:r>
              <a:rPr lang="hr-HR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Ride</a:t>
            </a:r>
            <a:r>
              <a:rPr lang="hr-HR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”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3880" y="2023177"/>
            <a:ext cx="2321760" cy="3323987"/>
            <a:chOff x="4289225" y="457383"/>
            <a:chExt cx="4134775" cy="3323987"/>
          </a:xfrm>
        </p:grpSpPr>
        <p:sp>
          <p:nvSpPr>
            <p:cNvPr id="17" name="TextBox 16"/>
            <p:cNvSpPr txBox="1"/>
            <p:nvPr/>
          </p:nvSpPr>
          <p:spPr>
            <a:xfrm>
              <a:off x="4320399" y="919048"/>
              <a:ext cx="4103601" cy="2862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Kreiranje i provedba 3 inovativna programa za medicinsku terapiju: </a:t>
              </a:r>
              <a:r>
                <a:rPr lang="hr-HR" altLang="ko-KR" sz="1200" dirty="0" err="1">
                  <a:solidFill>
                    <a:schemeClr val="bg1"/>
                  </a:solidFill>
                  <a:cs typeface="Arial" pitchFamily="34" charset="0"/>
                </a:rPr>
                <a:t>Hipoterapeut</a:t>
              </a:r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, Voditelj terapijskog jahanja i Pomoćnik voditelja terapijskog jahanja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Uspostava Centra za terapijsko jahanje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hr-HR" altLang="ko-KR" sz="1200" dirty="0">
                  <a:solidFill>
                    <a:schemeClr val="bg1"/>
                  </a:solidFill>
                  <a:cs typeface="Arial" pitchFamily="34" charset="0"/>
                </a:rPr>
                <a:t>Uspostava Kluba za zapošljavanje</a:t>
              </a: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hr-HR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9225" y="457383"/>
              <a:ext cx="410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1200" b="1" dirty="0">
                  <a:solidFill>
                    <a:schemeClr val="bg1"/>
                  </a:solidFill>
                  <a:cs typeface="Arial" pitchFamily="34" charset="0"/>
                </a:rPr>
                <a:t>Ciljevi: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8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552" y="3841171"/>
            <a:ext cx="7776864" cy="872816"/>
            <a:chOff x="2551706" y="4206016"/>
            <a:chExt cx="1480091" cy="815962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744979"/>
              <a:ext cx="14800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6" y="4206016"/>
              <a:ext cx="1480091" cy="43159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2400" b="1" dirty="0">
                  <a:solidFill>
                    <a:schemeClr val="bg1"/>
                  </a:solidFill>
                  <a:cs typeface="Arial" pitchFamily="34" charset="0"/>
                </a:rPr>
                <a:t>Materijalna ulaganja Brodsko-posavske županije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AutoShape 92"/>
          <p:cNvSpPr>
            <a:spLocks noChangeArrowheads="1"/>
          </p:cNvSpPr>
          <p:nvPr/>
        </p:nvSpPr>
        <p:spPr bwMode="auto">
          <a:xfrm rot="5400000" flipH="1">
            <a:off x="3648571" y="401512"/>
            <a:ext cx="1558827" cy="7344818"/>
          </a:xfrm>
          <a:prstGeom prst="rect">
            <a:avLst/>
          </a:prstGeom>
          <a:noFill/>
          <a:ln w="25400">
            <a:solidFill>
              <a:schemeClr val="bg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4" name="Slika 8" descr="Image result for srednja medicinska skola Å¡trajk">
            <a:extLst>
              <a:ext uri="{FF2B5EF4-FFF2-40B4-BE49-F238E27FC236}">
                <a16:creationId xmlns:a16="http://schemas.microsoft.com/office/drawing/2014/main" id="{B1E8C11C-E81C-4091-AB98-6F9E6D093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499991" cy="31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1101D1C-C2F2-44AC-B21B-89137911D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91" y="0"/>
            <a:ext cx="4582509" cy="31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52536" y="267495"/>
            <a:ext cx="8521274" cy="5760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r-HR" altLang="ko-KR" sz="2400" b="1" dirty="0">
                <a:solidFill>
                  <a:schemeClr val="tx1"/>
                </a:solidFill>
              </a:rPr>
              <a:t>Materijalna ulaganja Brodsko-posavske županije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4" name="Rezervirano mjesto sadržaja 3">
            <a:extLst>
              <a:ext uri="{FF2B5EF4-FFF2-40B4-BE49-F238E27FC236}">
                <a16:creationId xmlns:a16="http://schemas.microsoft.com/office/drawing/2014/main" id="{1C5DEDCA-0849-4723-971D-FB1A0C5CD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" y="1275382"/>
            <a:ext cx="2411914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F0113C0-C5A3-4D64-8130-2EC6C613A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93" y="1275383"/>
            <a:ext cx="1932936" cy="2376488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0E9F3251-EE41-4162-83A0-2E3DAE2D3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04" y="1260208"/>
            <a:ext cx="2411912" cy="3615797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5F2FF275-B585-4054-B9E4-9BB9500A4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43" y="3723877"/>
            <a:ext cx="1932936" cy="1152127"/>
          </a:xfrm>
          <a:prstGeom prst="rect">
            <a:avLst/>
          </a:prstGeom>
        </p:spPr>
      </p:pic>
      <p:pic>
        <p:nvPicPr>
          <p:cNvPr id="21" name="Rezervirano mjesto sadržaja 3">
            <a:extLst>
              <a:ext uri="{FF2B5EF4-FFF2-40B4-BE49-F238E27FC236}">
                <a16:creationId xmlns:a16="http://schemas.microsoft.com/office/drawing/2014/main" id="{BCD298E2-BE81-45F7-9AE0-13B0F9387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45" y="1275382"/>
            <a:ext cx="1932936" cy="1560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93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36154"/>
            <a:ext cx="8028892" cy="576064"/>
          </a:xfrm>
        </p:spPr>
        <p:txBody>
          <a:bodyPr/>
          <a:lstStyle/>
          <a:p>
            <a:r>
              <a:rPr lang="hr-HR" altLang="ko-KR" sz="2400" dirty="0"/>
              <a:t>Akcijski plan prostornog uređenja (2019. – 2021.)</a:t>
            </a:r>
            <a:endParaRPr lang="ko-KR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4417775"/>
            <a:ext cx="37444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Ostvarivanje uvjeta za uvođenje smjera: </a:t>
            </a:r>
            <a:r>
              <a:rPr lang="hr-H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Farmaceutski tehničar / tehničarka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629" y="793511"/>
            <a:ext cx="7693106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Energetska obnova škole</a:t>
            </a:r>
          </a:p>
          <a:p>
            <a:endParaRPr lang="hr-H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r>
              <a:rPr lang="hr-H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Dogradnja trećeg kata: </a:t>
            </a:r>
          </a:p>
          <a:p>
            <a:endParaRPr lang="hr-HR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 kabineta za stručna vijeća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Prostor za primanje roditelja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Prostor za odmor učenika – dnevni boravak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451092E6-2F7D-4339-B4B9-651F1885026C}"/>
              </a:ext>
            </a:extLst>
          </p:cNvPr>
          <p:cNvGrpSpPr/>
          <p:nvPr/>
        </p:nvGrpSpPr>
        <p:grpSpPr>
          <a:xfrm>
            <a:off x="863588" y="2390230"/>
            <a:ext cx="7416824" cy="1837704"/>
            <a:chOff x="863588" y="2263466"/>
            <a:chExt cx="7416824" cy="1837704"/>
          </a:xfrm>
        </p:grpSpPr>
        <p:sp>
          <p:nvSpPr>
            <p:cNvPr id="5" name="Rectangle 4"/>
            <p:cNvSpPr/>
            <p:nvPr/>
          </p:nvSpPr>
          <p:spPr>
            <a:xfrm>
              <a:off x="863588" y="2968673"/>
              <a:ext cx="7416824" cy="87362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231168" y="2443466"/>
              <a:ext cx="1080000" cy="1080000"/>
              <a:chOff x="779300" y="2861907"/>
              <a:chExt cx="648000" cy="648000"/>
            </a:xfrm>
          </p:grpSpPr>
          <p:sp>
            <p:nvSpPr>
              <p:cNvPr id="22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779300" y="2861907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3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819800" y="2902407"/>
                <a:ext cx="567000" cy="567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779913" y="3597114"/>
              <a:ext cx="4285976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36182" y="2752634"/>
              <a:ext cx="86663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2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14858" y="2263466"/>
              <a:ext cx="1440000" cy="1440000"/>
              <a:chOff x="779300" y="2861907"/>
              <a:chExt cx="648000" cy="648000"/>
            </a:xfrm>
          </p:grpSpPr>
          <p:sp>
            <p:nvSpPr>
              <p:cNvPr id="19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779300" y="2861907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0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819800" y="2902407"/>
                <a:ext cx="567000" cy="56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558198" y="2721856"/>
              <a:ext cx="115331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2800" b="1" dirty="0">
                  <a:solidFill>
                    <a:schemeClr val="bg1"/>
                  </a:solidFill>
                  <a:cs typeface="Arial" pitchFamily="34" charset="0"/>
                </a:rPr>
                <a:t>2021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87478" y="2623466"/>
              <a:ext cx="720000" cy="720000"/>
              <a:chOff x="779300" y="2861907"/>
              <a:chExt cx="648000" cy="648000"/>
            </a:xfrm>
          </p:grpSpPr>
          <p:sp>
            <p:nvSpPr>
              <p:cNvPr id="25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779300" y="2861907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6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819800" y="2902407"/>
                <a:ext cx="567000" cy="56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687478" y="2784007"/>
              <a:ext cx="7200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38698" y="3790774"/>
            <a:ext cx="396840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Akcijski plan prostornog uređenja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AE469C0-ECDE-4686-9D48-0D5E20D39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1102"/>
            <a:ext cx="7632848" cy="43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7">
            <a:extLst>
              <a:ext uri="{FF2B5EF4-FFF2-40B4-BE49-F238E27FC236}">
                <a16:creationId xmlns:a16="http://schemas.microsoft.com/office/drawing/2014/main" id="{C448D927-F676-4F9A-BBA9-F99A53BEC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5486"/>
            <a:ext cx="3697894" cy="4823337"/>
          </a:xfrm>
          <a:prstGeom prst="rect">
            <a:avLst/>
          </a:prstGeom>
        </p:spPr>
      </p:pic>
      <p:pic>
        <p:nvPicPr>
          <p:cNvPr id="6" name="Rezervirano mjesto sadržaja 6">
            <a:extLst>
              <a:ext uri="{FF2B5EF4-FFF2-40B4-BE49-F238E27FC236}">
                <a16:creationId xmlns:a16="http://schemas.microsoft.com/office/drawing/2014/main" id="{EA24287F-0AAE-4172-8CCD-264D750A7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03" y="124676"/>
            <a:ext cx="3752181" cy="48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6">
            <a:extLst>
              <a:ext uri="{FF2B5EF4-FFF2-40B4-BE49-F238E27FC236}">
                <a16:creationId xmlns:a16="http://schemas.microsoft.com/office/drawing/2014/main" id="{ECEDDF40-CBA3-42A7-84EB-2EFD656DE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144"/>
            <a:ext cx="2816581" cy="5007256"/>
          </a:xfrm>
          <a:prstGeom prst="rect">
            <a:avLst/>
          </a:prstGeom>
        </p:spPr>
      </p:pic>
      <p:pic>
        <p:nvPicPr>
          <p:cNvPr id="6" name="Rezervirano mjesto sadržaja 7">
            <a:extLst>
              <a:ext uri="{FF2B5EF4-FFF2-40B4-BE49-F238E27FC236}">
                <a16:creationId xmlns:a16="http://schemas.microsoft.com/office/drawing/2014/main" id="{14C550A4-4B85-4BC2-9570-3A391ED2D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48" y="105927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6">
            <a:extLst>
              <a:ext uri="{FF2B5EF4-FFF2-40B4-BE49-F238E27FC236}">
                <a16:creationId xmlns:a16="http://schemas.microsoft.com/office/drawing/2014/main" id="{ECEDDF40-CBA3-42A7-84EB-2EFD656DE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44"/>
            <a:ext cx="4751512" cy="3741816"/>
          </a:xfrm>
          <a:prstGeom prst="rect">
            <a:avLst/>
          </a:prstGeom>
        </p:spPr>
      </p:pic>
      <p:pic>
        <p:nvPicPr>
          <p:cNvPr id="6" name="Rezervirano mjesto sadržaja 7">
            <a:extLst>
              <a:ext uri="{FF2B5EF4-FFF2-40B4-BE49-F238E27FC236}">
                <a16:creationId xmlns:a16="http://schemas.microsoft.com/office/drawing/2014/main" id="{14C550A4-4B85-4BC2-9570-3A391ED2D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3050"/>
            <a:ext cx="45720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8">
            <a:extLst>
              <a:ext uri="{FF2B5EF4-FFF2-40B4-BE49-F238E27FC236}">
                <a16:creationId xmlns:a16="http://schemas.microsoft.com/office/drawing/2014/main" id="{6A08B2E7-68E8-403B-ACD5-7BDF4358D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8"/>
            <a:ext cx="4572000" cy="5133622"/>
          </a:xfrm>
          <a:prstGeom prst="rect">
            <a:avLst/>
          </a:prstGeom>
        </p:spPr>
      </p:pic>
      <p:pic>
        <p:nvPicPr>
          <p:cNvPr id="5" name="Rezervirano mjesto sadržaja 6">
            <a:extLst>
              <a:ext uri="{FF2B5EF4-FFF2-40B4-BE49-F238E27FC236}">
                <a16:creationId xmlns:a16="http://schemas.microsoft.com/office/drawing/2014/main" id="{59BD6071-79F5-4DD9-A0A7-E49FAEC4E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725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/>
              <a:t>Obrazovanje odraslih, ASOO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856" y="673063"/>
            <a:ext cx="6984776" cy="288032"/>
          </a:xfrm>
        </p:spPr>
        <p:txBody>
          <a:bodyPr/>
          <a:lstStyle/>
          <a:p>
            <a:pPr lvl="0"/>
            <a:r>
              <a:rPr lang="hr-HR" altLang="ko-KR" sz="1600" dirty="0"/>
              <a:t>6. travanj 2018.</a:t>
            </a:r>
            <a:endParaRPr lang="en-US" altLang="ko-KR" sz="1600" dirty="0"/>
          </a:p>
        </p:txBody>
      </p:sp>
      <p:sp>
        <p:nvSpPr>
          <p:cNvPr id="8" name="AutoShape 92"/>
          <p:cNvSpPr>
            <a:spLocks noChangeAspect="1" noChangeArrowheads="1"/>
          </p:cNvSpPr>
          <p:nvPr/>
        </p:nvSpPr>
        <p:spPr bwMode="auto">
          <a:xfrm rot="16200000" flipH="1">
            <a:off x="1530669" y="1812101"/>
            <a:ext cx="1069146" cy="106914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AutoShape 92"/>
          <p:cNvSpPr>
            <a:spLocks noChangeAspect="1" noChangeArrowheads="1"/>
          </p:cNvSpPr>
          <p:nvPr/>
        </p:nvSpPr>
        <p:spPr bwMode="auto">
          <a:xfrm rot="16200000" flipH="1">
            <a:off x="4088325" y="2607180"/>
            <a:ext cx="1135186" cy="1135186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AutoShape 92"/>
          <p:cNvSpPr>
            <a:spLocks noChangeAspect="1" noChangeArrowheads="1"/>
          </p:cNvSpPr>
          <p:nvPr/>
        </p:nvSpPr>
        <p:spPr bwMode="auto">
          <a:xfrm rot="16200000" flipH="1">
            <a:off x="6599400" y="1452101"/>
            <a:ext cx="1260000" cy="1260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563101" y="2527578"/>
            <a:ext cx="1584933" cy="50321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endCxn id="10" idx="7"/>
          </p:cNvCxnSpPr>
          <p:nvPr/>
        </p:nvCxnSpPr>
        <p:spPr>
          <a:xfrm flipV="1">
            <a:off x="5165216" y="2527578"/>
            <a:ext cx="1618707" cy="49520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7"/>
          <p:cNvSpPr/>
          <p:nvPr/>
        </p:nvSpPr>
        <p:spPr>
          <a:xfrm>
            <a:off x="5223513" y="3202758"/>
            <a:ext cx="297581" cy="2285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371941" y="3737680"/>
            <a:ext cx="25679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Dentalni asistent / asistentica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705" y="3019034"/>
            <a:ext cx="2919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Fizioterapeutski tehničar / tehničarka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334" y="2785009"/>
            <a:ext cx="25679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Njegovatelj / Njegovateljica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Freeform 101">
            <a:extLst>
              <a:ext uri="{FF2B5EF4-FFF2-40B4-BE49-F238E27FC236}">
                <a16:creationId xmlns:a16="http://schemas.microsoft.com/office/drawing/2014/main" id="{99712A64-EEC7-473F-8A02-51A89CD14847}"/>
              </a:ext>
            </a:extLst>
          </p:cNvPr>
          <p:cNvSpPr/>
          <p:nvPr/>
        </p:nvSpPr>
        <p:spPr>
          <a:xfrm>
            <a:off x="4431523" y="2919708"/>
            <a:ext cx="448788" cy="56609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Oval 47">
            <a:extLst>
              <a:ext uri="{FF2B5EF4-FFF2-40B4-BE49-F238E27FC236}">
                <a16:creationId xmlns:a16="http://schemas.microsoft.com/office/drawing/2014/main" id="{81A979F2-4AD6-4CCC-A2C0-7CB7E89013FC}"/>
              </a:ext>
            </a:extLst>
          </p:cNvPr>
          <p:cNvSpPr>
            <a:spLocks noChangeAspect="1"/>
          </p:cNvSpPr>
          <p:nvPr/>
        </p:nvSpPr>
        <p:spPr>
          <a:xfrm>
            <a:off x="6879436" y="1742912"/>
            <a:ext cx="699928" cy="69992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Freeform 107">
            <a:extLst>
              <a:ext uri="{FF2B5EF4-FFF2-40B4-BE49-F238E27FC236}">
                <a16:creationId xmlns:a16="http://schemas.microsoft.com/office/drawing/2014/main" id="{C3BA02EF-7618-4846-B9BE-72614FB4023C}"/>
              </a:ext>
            </a:extLst>
          </p:cNvPr>
          <p:cNvSpPr>
            <a:spLocks noChangeAspect="1"/>
          </p:cNvSpPr>
          <p:nvPr/>
        </p:nvSpPr>
        <p:spPr>
          <a:xfrm>
            <a:off x="1939403" y="1949887"/>
            <a:ext cx="244419" cy="762214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6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94536"/>
            <a:ext cx="9144000" cy="473576"/>
          </a:xfrm>
        </p:spPr>
        <p:txBody>
          <a:bodyPr/>
          <a:lstStyle/>
          <a:p>
            <a:r>
              <a:rPr lang="hr-HR" altLang="ko-KR" dirty="0"/>
              <a:t>Hvala na pažnji!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hr-HR" altLang="ko-KR" sz="1600" dirty="0"/>
              <a:t>Prezentaciju izradio: Denien Delić, 3.b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solidFill>
                  <a:schemeClr val="accent1"/>
                </a:solidFill>
              </a:rPr>
              <a:t>Učenici</a:t>
            </a:r>
            <a:r>
              <a:rPr lang="en-US" altLang="ko-KR" dirty="0"/>
              <a:t> </a:t>
            </a:r>
            <a:r>
              <a:rPr lang="hr-HR" altLang="ko-KR" dirty="0"/>
              <a:t>i djelatnici</a:t>
            </a:r>
            <a:endParaRPr lang="ko-KR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51744" y="1275606"/>
            <a:ext cx="3822698" cy="1356280"/>
            <a:chOff x="2082177" y="1325392"/>
            <a:chExt cx="3088267" cy="1356280"/>
          </a:xfrm>
        </p:grpSpPr>
        <p:sp>
          <p:nvSpPr>
            <p:cNvPr id="6" name="TextBox 5"/>
            <p:cNvSpPr txBox="1"/>
            <p:nvPr/>
          </p:nvSpPr>
          <p:spPr>
            <a:xfrm>
              <a:off x="2082177" y="1758342"/>
              <a:ext cx="2981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Općeobrazovni predmeti: 26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Strukovno-teorijski predmeti: 21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Vanjski suradnici: 8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4512" y="1325392"/>
              <a:ext cx="2835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Nastavnici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69345" y="1250240"/>
            <a:ext cx="2923723" cy="1099677"/>
            <a:chOff x="2227884" y="1304996"/>
            <a:chExt cx="2974512" cy="1099677"/>
          </a:xfrm>
        </p:grpSpPr>
        <p:sp>
          <p:nvSpPr>
            <p:cNvPr id="9" name="TextBox 8"/>
            <p:cNvSpPr txBox="1"/>
            <p:nvPr/>
          </p:nvSpPr>
          <p:spPr>
            <a:xfrm>
              <a:off x="2227884" y="1758342"/>
              <a:ext cx="2835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r-H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14 razrednih odjeljenja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r-H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320 učenika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6464" y="1304996"/>
              <a:ext cx="2835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Učenici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245774" y="1308888"/>
            <a:ext cx="552754" cy="55275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597" y="14005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3B151087-B096-4492-AD67-150903501B78}"/>
              </a:ext>
            </a:extLst>
          </p:cNvPr>
          <p:cNvGrpSpPr/>
          <p:nvPr/>
        </p:nvGrpSpPr>
        <p:grpSpPr>
          <a:xfrm>
            <a:off x="4523471" y="1308888"/>
            <a:ext cx="552754" cy="552754"/>
            <a:chOff x="4919020" y="1230061"/>
            <a:chExt cx="552754" cy="552754"/>
          </a:xfrm>
        </p:grpSpPr>
        <p:sp>
          <p:nvSpPr>
            <p:cNvPr id="12" name="Oval 11"/>
            <p:cNvSpPr/>
            <p:nvPr/>
          </p:nvSpPr>
          <p:spPr>
            <a:xfrm>
              <a:off x="4919020" y="1230061"/>
              <a:ext cx="552754" cy="5527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68044" y="1321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9F496FC3-85BC-425B-BA15-2A5C5C8EF482}"/>
              </a:ext>
            </a:extLst>
          </p:cNvPr>
          <p:cNvSpPr/>
          <p:nvPr/>
        </p:nvSpPr>
        <p:spPr>
          <a:xfrm>
            <a:off x="1239793" y="3023489"/>
            <a:ext cx="552754" cy="55275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289BCA7E-0D2F-46E1-B99C-291F2706416E}"/>
              </a:ext>
            </a:extLst>
          </p:cNvPr>
          <p:cNvSpPr txBox="1"/>
          <p:nvPr/>
        </p:nvSpPr>
        <p:spPr>
          <a:xfrm>
            <a:off x="1295597" y="31141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hr-H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id="{2AAF4E1E-E773-48A9-8763-502D41F8F106}"/>
              </a:ext>
            </a:extLst>
          </p:cNvPr>
          <p:cNvGrpSpPr/>
          <p:nvPr/>
        </p:nvGrpSpPr>
        <p:grpSpPr>
          <a:xfrm>
            <a:off x="1941522" y="3077255"/>
            <a:ext cx="6590919" cy="1351310"/>
            <a:chOff x="2227884" y="1330362"/>
            <a:chExt cx="2909363" cy="1351310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A15F73BB-9293-45BC-98AC-A749ABC71C26}"/>
                </a:ext>
              </a:extLst>
            </p:cNvPr>
            <p:cNvSpPr txBox="1"/>
            <p:nvPr/>
          </p:nvSpPr>
          <p:spPr>
            <a:xfrm>
              <a:off x="2227884" y="1758342"/>
              <a:ext cx="28359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hr-H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Ravnateljica, tajnica, voditeljica računovodstva, stručni suradnik pedagog, stručna suradnica knjižničarka, 2 spremačice, domar</a:t>
              </a: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A5765220-A869-4C17-89D5-32C6A6E6D3B2}"/>
                </a:ext>
              </a:extLst>
            </p:cNvPr>
            <p:cNvSpPr txBox="1"/>
            <p:nvPr/>
          </p:nvSpPr>
          <p:spPr>
            <a:xfrm>
              <a:off x="2301315" y="1330362"/>
              <a:ext cx="2835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Administrativna i tehnička služba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3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/>
              <a:t>Stručna vijeća</a:t>
            </a:r>
            <a:endParaRPr lang="ko-KR" altLang="en-US" dirty="0"/>
          </a:p>
        </p:txBody>
      </p:sp>
      <p:sp>
        <p:nvSpPr>
          <p:cNvPr id="6" name="AutoShape 92"/>
          <p:cNvSpPr>
            <a:spLocks noChangeArrowheads="1"/>
          </p:cNvSpPr>
          <p:nvPr/>
        </p:nvSpPr>
        <p:spPr bwMode="auto">
          <a:xfrm rot="5400000" flipH="1">
            <a:off x="1382937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68579" y="1779456"/>
            <a:ext cx="2619001" cy="707886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Društveno-humanističko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22784" y="1851704"/>
            <a:ext cx="648000" cy="648000"/>
            <a:chOff x="522784" y="1851704"/>
            <a:chExt cx="648000" cy="648000"/>
          </a:xfrm>
        </p:grpSpPr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4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6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587618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AutoShape 92"/>
          <p:cNvSpPr>
            <a:spLocks noChangeArrowheads="1"/>
          </p:cNvSpPr>
          <p:nvPr/>
        </p:nvSpPr>
        <p:spPr bwMode="auto">
          <a:xfrm rot="5400000" flipH="1">
            <a:off x="4127625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913266" y="1774119"/>
            <a:ext cx="2035127" cy="707886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Prirodoslovno-matematičko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267472" y="1851704"/>
            <a:ext cx="648000" cy="648000"/>
            <a:chOff x="3267472" y="1851704"/>
            <a:chExt cx="648000" cy="648000"/>
          </a:xfrm>
        </p:grpSpPr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2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4" y="1906452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직사각형 69"/>
            <p:cNvSpPr/>
            <p:nvPr/>
          </p:nvSpPr>
          <p:spPr>
            <a:xfrm>
              <a:off x="3332306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utoShape 92"/>
          <p:cNvSpPr>
            <a:spLocks noChangeArrowheads="1"/>
          </p:cNvSpPr>
          <p:nvPr/>
        </p:nvSpPr>
        <p:spPr bwMode="auto">
          <a:xfrm rot="5400000" flipH="1">
            <a:off x="6872313" y="1055637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657245" y="1804896"/>
            <a:ext cx="2234521" cy="64633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Vijeće hrvatskog    i drugih jezika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012160" y="1851704"/>
            <a:ext cx="648000" cy="648000"/>
            <a:chOff x="6012160" y="1851704"/>
            <a:chExt cx="648000" cy="648000"/>
          </a:xfrm>
        </p:grpSpPr>
        <p:sp>
          <p:nvSpPr>
            <p:cNvPr id="2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60" y="1851704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2" y="1906452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69"/>
            <p:cNvSpPr/>
            <p:nvPr/>
          </p:nvSpPr>
          <p:spPr>
            <a:xfrm>
              <a:off x="6076994" y="1944872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AutoShape 92"/>
          <p:cNvSpPr>
            <a:spLocks noChangeArrowheads="1"/>
          </p:cNvSpPr>
          <p:nvPr/>
        </p:nvSpPr>
        <p:spPr bwMode="auto">
          <a:xfrm rot="5400000" flipH="1">
            <a:off x="1382936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169844" y="3298214"/>
            <a:ext cx="1818602" cy="64633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Stručno vijeće fizioterapije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22783" y="3435880"/>
            <a:ext cx="648000" cy="648000"/>
            <a:chOff x="522783" y="3435880"/>
            <a:chExt cx="648000" cy="648000"/>
          </a:xfrm>
        </p:grpSpPr>
        <p:sp>
          <p:nvSpPr>
            <p:cNvPr id="3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22783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576035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69"/>
            <p:cNvSpPr/>
            <p:nvPr/>
          </p:nvSpPr>
          <p:spPr>
            <a:xfrm>
              <a:off x="587617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AutoShape 92"/>
          <p:cNvSpPr>
            <a:spLocks noChangeArrowheads="1"/>
          </p:cNvSpPr>
          <p:nvPr/>
        </p:nvSpPr>
        <p:spPr bwMode="auto">
          <a:xfrm rot="5400000" flipH="1">
            <a:off x="4127624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3941281" y="3298214"/>
            <a:ext cx="1818602" cy="92333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Stručno vijeće zdravstvene njege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267471" y="3435880"/>
            <a:ext cx="648000" cy="648000"/>
            <a:chOff x="3267471" y="3435880"/>
            <a:chExt cx="648000" cy="648000"/>
          </a:xfrm>
        </p:grpSpPr>
        <p:sp>
          <p:nvSpPr>
            <p:cNvPr id="4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267471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320723" y="349062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3" name="직사각형 69"/>
            <p:cNvSpPr/>
            <p:nvPr/>
          </p:nvSpPr>
          <p:spPr>
            <a:xfrm>
              <a:off x="3332305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AutoShape 92"/>
          <p:cNvSpPr>
            <a:spLocks noChangeArrowheads="1"/>
          </p:cNvSpPr>
          <p:nvPr/>
        </p:nvSpPr>
        <p:spPr bwMode="auto">
          <a:xfrm rot="5400000" flipH="1">
            <a:off x="6872312" y="2639813"/>
            <a:ext cx="1224134" cy="224013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6671741" y="3298214"/>
            <a:ext cx="1818602" cy="64633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Stručno vijeće liječnika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012159" y="3435880"/>
            <a:ext cx="648000" cy="648000"/>
            <a:chOff x="6012159" y="3435880"/>
            <a:chExt cx="648000" cy="648000"/>
          </a:xfrm>
        </p:grpSpPr>
        <p:sp>
          <p:nvSpPr>
            <p:cNvPr id="4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12159" y="3435880"/>
              <a:ext cx="648000" cy="64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065411" y="3490628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직사각형 69"/>
            <p:cNvSpPr/>
            <p:nvPr/>
          </p:nvSpPr>
          <p:spPr>
            <a:xfrm>
              <a:off x="6076993" y="3529048"/>
              <a:ext cx="527709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2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11671"/>
            <a:ext cx="6984776" cy="576064"/>
          </a:xfrm>
        </p:spPr>
        <p:txBody>
          <a:bodyPr/>
          <a:lstStyle/>
          <a:p>
            <a:r>
              <a:rPr lang="hr-HR" altLang="ko-KR" sz="2800" dirty="0"/>
              <a:t>Stručna usavršavanja na godišnjoj razini</a:t>
            </a:r>
            <a:endParaRPr lang="ko-KR" altLang="en-US" sz="2800" dirty="0"/>
          </a:p>
        </p:txBody>
      </p:sp>
      <p:cxnSp>
        <p:nvCxnSpPr>
          <p:cNvPr id="53" name="Straight Connector 52"/>
          <p:cNvCxnSpPr>
            <a:stCxn id="59" idx="2"/>
          </p:cNvCxnSpPr>
          <p:nvPr/>
        </p:nvCxnSpPr>
        <p:spPr>
          <a:xfrm>
            <a:off x="1031291" y="2493725"/>
            <a:ext cx="7028180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7687729" y="2102043"/>
            <a:ext cx="783364" cy="783364"/>
            <a:chOff x="7092280" y="2517710"/>
            <a:chExt cx="971680" cy="971680"/>
          </a:xfrm>
        </p:grpSpPr>
        <p:sp>
          <p:nvSpPr>
            <p:cNvPr id="55" name="Oval 54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9283" y="2349709"/>
            <a:ext cx="288032" cy="288032"/>
            <a:chOff x="611560" y="2851238"/>
            <a:chExt cx="288032" cy="288032"/>
          </a:xfrm>
        </p:grpSpPr>
        <p:sp>
          <p:nvSpPr>
            <p:cNvPr id="58" name="Oval 5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31175" y="2338556"/>
            <a:ext cx="288032" cy="288032"/>
            <a:chOff x="611560" y="2851238"/>
            <a:chExt cx="288032" cy="288032"/>
          </a:xfrm>
        </p:grpSpPr>
        <p:sp>
          <p:nvSpPr>
            <p:cNvPr id="61" name="Oval 6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01300" y="2338556"/>
            <a:ext cx="288032" cy="288032"/>
            <a:chOff x="611560" y="2851238"/>
            <a:chExt cx="288032" cy="288032"/>
          </a:xfrm>
        </p:grpSpPr>
        <p:sp>
          <p:nvSpPr>
            <p:cNvPr id="64" name="Oval 6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67274" y="2338556"/>
            <a:ext cx="288032" cy="288032"/>
            <a:chOff x="611560" y="2851238"/>
            <a:chExt cx="288032" cy="288032"/>
          </a:xfrm>
        </p:grpSpPr>
        <p:sp>
          <p:nvSpPr>
            <p:cNvPr id="67" name="Oval 66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Text Placeholder 17"/>
          <p:cNvSpPr txBox="1">
            <a:spLocks/>
          </p:cNvSpPr>
          <p:nvPr/>
        </p:nvSpPr>
        <p:spPr>
          <a:xfrm>
            <a:off x="6198821" y="1640541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 Placeholder 17"/>
          <p:cNvSpPr txBox="1">
            <a:spLocks/>
          </p:cNvSpPr>
          <p:nvPr/>
        </p:nvSpPr>
        <p:spPr>
          <a:xfrm>
            <a:off x="4317843" y="1641733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19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 Placeholder 17"/>
          <p:cNvSpPr txBox="1">
            <a:spLocks/>
          </p:cNvSpPr>
          <p:nvPr/>
        </p:nvSpPr>
        <p:spPr>
          <a:xfrm>
            <a:off x="2451868" y="1627020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 Placeholder 17"/>
          <p:cNvSpPr txBox="1">
            <a:spLocks/>
          </p:cNvSpPr>
          <p:nvPr/>
        </p:nvSpPr>
        <p:spPr>
          <a:xfrm>
            <a:off x="570890" y="1627020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23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Block Arc 14"/>
          <p:cNvSpPr/>
          <p:nvPr/>
        </p:nvSpPr>
        <p:spPr>
          <a:xfrm rot="16200000">
            <a:off x="7902072" y="2313330"/>
            <a:ext cx="349301" cy="3495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0" y="3489407"/>
            <a:ext cx="2077646" cy="1038219"/>
            <a:chOff x="720000" y="992261"/>
            <a:chExt cx="3059912" cy="838109"/>
          </a:xfrm>
        </p:grpSpPr>
        <p:sp>
          <p:nvSpPr>
            <p:cNvPr id="83" name="TextBox 82"/>
            <p:cNvSpPr txBox="1"/>
            <p:nvPr/>
          </p:nvSpPr>
          <p:spPr>
            <a:xfrm>
              <a:off x="1032045" y="1457688"/>
              <a:ext cx="2527136" cy="3726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23 stručna skupa izvan BPŽ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0000" y="992261"/>
              <a:ext cx="3059912" cy="5217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Strukovni učitelji, smjer: medicinska sestra/tehničar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008726" y="4065960"/>
            <a:ext cx="1919267" cy="461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12 stručnih skupova izvan BPŽ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86306" y="3489406"/>
            <a:ext cx="19560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Strukovni učitelji, smjer: fizioterapeutski tehničar/tehničarka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969511" y="3489408"/>
            <a:ext cx="1755333" cy="1038217"/>
            <a:chOff x="720000" y="1004308"/>
            <a:chExt cx="3130237" cy="824056"/>
          </a:xfrm>
        </p:grpSpPr>
        <p:sp>
          <p:nvSpPr>
            <p:cNvPr id="89" name="TextBox 88"/>
            <p:cNvSpPr txBox="1"/>
            <p:nvPr/>
          </p:nvSpPr>
          <p:spPr>
            <a:xfrm>
              <a:off x="790327" y="1461930"/>
              <a:ext cx="3059910" cy="3664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 stručnih skupova izvan BPŽ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20000" y="1004308"/>
              <a:ext cx="3059912" cy="5130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Nastavnici općeobrazovnih predmeta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855345" y="3511249"/>
            <a:ext cx="1567874" cy="1016376"/>
            <a:chOff x="379784" y="1154156"/>
            <a:chExt cx="3389240" cy="1016376"/>
          </a:xfrm>
        </p:grpSpPr>
        <p:sp>
          <p:nvSpPr>
            <p:cNvPr id="92" name="TextBox 91"/>
            <p:cNvSpPr txBox="1"/>
            <p:nvPr/>
          </p:nvSpPr>
          <p:spPr>
            <a:xfrm>
              <a:off x="379784" y="1708867"/>
              <a:ext cx="33892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14 stručnih skupova izvan BPŽ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4448" y="1154156"/>
              <a:ext cx="305991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Stručna služba škole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7388820" y="3093574"/>
            <a:ext cx="14155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Ukupno stručnih usavršavanja: 68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06" name="Group 4105"/>
          <p:cNvGrpSpPr/>
          <p:nvPr/>
        </p:nvGrpSpPr>
        <p:grpSpPr>
          <a:xfrm>
            <a:off x="779300" y="2781273"/>
            <a:ext cx="648000" cy="648000"/>
            <a:chOff x="779300" y="2861907"/>
            <a:chExt cx="648000" cy="648000"/>
          </a:xfrm>
        </p:grpSpPr>
        <p:sp>
          <p:nvSpPr>
            <p:cNvPr id="9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779300" y="2861907"/>
              <a:ext cx="648000" cy="648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833300" y="2915907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133BC980-3756-4B4D-A5F2-1AAAB9F06CA1}"/>
              </a:ext>
            </a:extLst>
          </p:cNvPr>
          <p:cNvGrpSpPr/>
          <p:nvPr/>
        </p:nvGrpSpPr>
        <p:grpSpPr>
          <a:xfrm>
            <a:off x="4503460" y="2781273"/>
            <a:ext cx="648000" cy="648000"/>
            <a:chOff x="5825631" y="2781273"/>
            <a:chExt cx="648000" cy="6480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5825631" y="2781273"/>
              <a:ext cx="648000" cy="648000"/>
              <a:chOff x="779300" y="2861907"/>
              <a:chExt cx="648000" cy="648000"/>
            </a:xfrm>
          </p:grpSpPr>
          <p:sp>
            <p:nvSpPr>
              <p:cNvPr id="108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779300" y="2861907"/>
                <a:ext cx="648000" cy="648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833300" y="2915907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1" name="Rectangle 9"/>
            <p:cNvSpPr/>
            <p:nvPr/>
          </p:nvSpPr>
          <p:spPr>
            <a:xfrm>
              <a:off x="6030822" y="2990333"/>
              <a:ext cx="267456" cy="25036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3" name="Round Same Side Corner Rectangle 8">
            <a:extLst>
              <a:ext uri="{FF2B5EF4-FFF2-40B4-BE49-F238E27FC236}">
                <a16:creationId xmlns:a16="http://schemas.microsoft.com/office/drawing/2014/main" id="{01E6F1A2-23A3-492E-8E88-18181D1B2CB2}"/>
              </a:ext>
            </a:extLst>
          </p:cNvPr>
          <p:cNvSpPr/>
          <p:nvPr/>
        </p:nvSpPr>
        <p:spPr>
          <a:xfrm>
            <a:off x="929865" y="2924388"/>
            <a:ext cx="325500" cy="328211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10649D73-F659-4317-82FB-9248C1492226}"/>
              </a:ext>
            </a:extLst>
          </p:cNvPr>
          <p:cNvGrpSpPr/>
          <p:nvPr/>
        </p:nvGrpSpPr>
        <p:grpSpPr>
          <a:xfrm>
            <a:off x="2624147" y="2794540"/>
            <a:ext cx="648000" cy="648000"/>
            <a:chOff x="2461410" y="2781273"/>
            <a:chExt cx="648000" cy="6480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461410" y="2781273"/>
              <a:ext cx="648000" cy="648000"/>
              <a:chOff x="779300" y="2861907"/>
              <a:chExt cx="648000" cy="648000"/>
            </a:xfrm>
          </p:grpSpPr>
          <p:sp>
            <p:nvSpPr>
              <p:cNvPr id="102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779300" y="2861907"/>
                <a:ext cx="648000" cy="648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833300" y="2915907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4" name="Rounded Rectangle 31">
              <a:extLst>
                <a:ext uri="{FF2B5EF4-FFF2-40B4-BE49-F238E27FC236}">
                  <a16:creationId xmlns:a16="http://schemas.microsoft.com/office/drawing/2014/main" id="{56DF107D-E64E-4E5F-AF91-0A022A3BB4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55062" y="2916273"/>
              <a:ext cx="253200" cy="360000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B8E07610-A371-443E-9887-2F44F01D68F8}"/>
              </a:ext>
            </a:extLst>
          </p:cNvPr>
          <p:cNvGrpSpPr/>
          <p:nvPr/>
        </p:nvGrpSpPr>
        <p:grpSpPr>
          <a:xfrm>
            <a:off x="6372719" y="2727273"/>
            <a:ext cx="648000" cy="648000"/>
            <a:chOff x="4143520" y="2781273"/>
            <a:chExt cx="648000" cy="648000"/>
          </a:xfrm>
        </p:grpSpPr>
        <p:grpSp>
          <p:nvGrpSpPr>
            <p:cNvPr id="104" name="Group 103"/>
            <p:cNvGrpSpPr/>
            <p:nvPr/>
          </p:nvGrpSpPr>
          <p:grpSpPr>
            <a:xfrm>
              <a:off x="4143520" y="2781273"/>
              <a:ext cx="648000" cy="648000"/>
              <a:chOff x="779300" y="2861907"/>
              <a:chExt cx="648000" cy="648000"/>
            </a:xfrm>
          </p:grpSpPr>
          <p:sp>
            <p:nvSpPr>
              <p:cNvPr id="105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779300" y="2861907"/>
                <a:ext cx="648000" cy="648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833300" y="2915907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0" name="Rounded Rectangle 51">
              <a:extLst>
                <a:ext uri="{FF2B5EF4-FFF2-40B4-BE49-F238E27FC236}">
                  <a16:creationId xmlns:a16="http://schemas.microsoft.com/office/drawing/2014/main" id="{A906F0CA-0582-46E4-9E6D-F40456F1E9B6}"/>
                </a:ext>
              </a:extLst>
            </p:cNvPr>
            <p:cNvSpPr/>
            <p:nvPr/>
          </p:nvSpPr>
          <p:spPr>
            <a:xfrm rot="16200000" flipH="1">
              <a:off x="4289580" y="2928089"/>
              <a:ext cx="367987" cy="34655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3F3F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4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/>
              <a:t>Nastavne baze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77276" y="1523343"/>
            <a:ext cx="1218708" cy="3209776"/>
            <a:chOff x="3962646" y="966862"/>
            <a:chExt cx="1218708" cy="3209776"/>
          </a:xfrm>
        </p:grpSpPr>
        <p:sp>
          <p:nvSpPr>
            <p:cNvPr id="5" name="Round Same Side Corner Rectangle 8"/>
            <p:cNvSpPr/>
            <p:nvPr/>
          </p:nvSpPr>
          <p:spPr>
            <a:xfrm>
              <a:off x="3962646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ound Same Side Corner Rectangle 8"/>
            <p:cNvSpPr/>
            <p:nvPr/>
          </p:nvSpPr>
          <p:spPr>
            <a:xfrm flipH="1">
              <a:off x="4572000" y="966862"/>
              <a:ext cx="609354" cy="3209776"/>
            </a:xfrm>
            <a:custGeom>
              <a:avLst/>
              <a:gdLst/>
              <a:ahLst/>
              <a:cxnLst/>
              <a:rect l="l" t="t" r="r" b="b"/>
              <a:pathLst>
                <a:path w="609354" h="3209776">
                  <a:moveTo>
                    <a:pt x="229221" y="614153"/>
                  </a:moveTo>
                  <a:lnTo>
                    <a:pt x="609354" y="614153"/>
                  </a:lnTo>
                  <a:lnTo>
                    <a:pt x="609354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2"/>
                  </a:cubicBezTo>
                  <a:lnTo>
                    <a:pt x="235625" y="1137642"/>
                  </a:lnTo>
                  <a:lnTo>
                    <a:pt x="235625" y="1688372"/>
                  </a:lnTo>
                  <a:cubicBezTo>
                    <a:pt x="235625" y="1753438"/>
                    <a:pt x="182879" y="1806185"/>
                    <a:pt x="117813" y="1806185"/>
                  </a:cubicBezTo>
                  <a:cubicBezTo>
                    <a:pt x="52747" y="1806185"/>
                    <a:pt x="1" y="1753438"/>
                    <a:pt x="1" y="1688372"/>
                  </a:cubicBezTo>
                  <a:lnTo>
                    <a:pt x="1" y="1137642"/>
                  </a:lnTo>
                  <a:lnTo>
                    <a:pt x="0" y="1137642"/>
                  </a:lnTo>
                  <a:lnTo>
                    <a:pt x="0" y="843374"/>
                  </a:lnTo>
                  <a:cubicBezTo>
                    <a:pt x="0" y="716779"/>
                    <a:pt x="102626" y="614153"/>
                    <a:pt x="229221" y="614153"/>
                  </a:cubicBezTo>
                  <a:close/>
                  <a:moveTo>
                    <a:pt x="609354" y="0"/>
                  </a:moveTo>
                  <a:lnTo>
                    <a:pt x="609354" y="551874"/>
                  </a:lnTo>
                  <a:cubicBezTo>
                    <a:pt x="456958" y="551873"/>
                    <a:pt x="333418" y="428333"/>
                    <a:pt x="333418" y="275937"/>
                  </a:cubicBezTo>
                  <a:cubicBezTo>
                    <a:pt x="333418" y="123541"/>
                    <a:pt x="456958" y="0"/>
                    <a:pt x="609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9592" y="1222677"/>
            <a:ext cx="2736304" cy="707886"/>
            <a:chOff x="3017861" y="4221759"/>
            <a:chExt cx="1921626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3021853" y="4652646"/>
              <a:ext cx="19176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1" y="4221759"/>
              <a:ext cx="190133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hr-H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Školska zgrada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3316" y="2152586"/>
            <a:ext cx="2736304" cy="707886"/>
            <a:chOff x="3017861" y="4221759"/>
            <a:chExt cx="1921626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3021853" y="4652646"/>
              <a:ext cx="19176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1" y="4221759"/>
              <a:ext cx="190133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hr-H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Obrtnička škola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316" y="2928607"/>
            <a:ext cx="2736304" cy="861774"/>
            <a:chOff x="3017861" y="4067871"/>
            <a:chExt cx="192162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21853" y="4652646"/>
              <a:ext cx="19176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1" y="4067871"/>
              <a:ext cx="19013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hr-H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Dom za starije i nemoćne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00680" y="3359494"/>
            <a:ext cx="2736304" cy="861774"/>
            <a:chOff x="3017861" y="4067871"/>
            <a:chExt cx="1921626" cy="861774"/>
          </a:xfrm>
        </p:grpSpPr>
        <p:sp>
          <p:nvSpPr>
            <p:cNvPr id="17" name="TextBox 16"/>
            <p:cNvSpPr txBox="1"/>
            <p:nvPr/>
          </p:nvSpPr>
          <p:spPr>
            <a:xfrm>
              <a:off x="3021853" y="4652646"/>
              <a:ext cx="19176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1" y="4067871"/>
              <a:ext cx="19013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hr-H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Stomatološke ordinacije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79203" y="1222677"/>
            <a:ext cx="2736304" cy="707886"/>
            <a:chOff x="3017861" y="4221759"/>
            <a:chExt cx="1921626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3021853" y="4652646"/>
              <a:ext cx="19176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1" y="4221759"/>
              <a:ext cx="190133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Bolnica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24272" y="2152586"/>
            <a:ext cx="2736304" cy="707886"/>
            <a:chOff x="3017861" y="4221759"/>
            <a:chExt cx="1921626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3021853" y="4652646"/>
              <a:ext cx="19176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61" y="4221759"/>
              <a:ext cx="190133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Kućna njega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02674" y="4040622"/>
            <a:ext cx="2736304" cy="707886"/>
            <a:chOff x="3017861" y="4221759"/>
            <a:chExt cx="1921626" cy="707886"/>
          </a:xfrm>
        </p:grpSpPr>
        <p:sp>
          <p:nvSpPr>
            <p:cNvPr id="26" name="TextBox 25"/>
            <p:cNvSpPr txBox="1"/>
            <p:nvPr/>
          </p:nvSpPr>
          <p:spPr>
            <a:xfrm>
              <a:off x="3021853" y="4652646"/>
              <a:ext cx="19176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7861" y="4221759"/>
              <a:ext cx="190133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Dom zdravlja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4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/>
              <a:t>Izvannastavne aktivnosti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hr-HR" altLang="ko-KR" dirty="0"/>
              <a:t>Strukovne izvannastavne aktivnosti</a:t>
            </a:r>
            <a:endParaRPr lang="en-US" altLang="ko-KR" dirty="0"/>
          </a:p>
        </p:txBody>
      </p:sp>
      <p:grpSp>
        <p:nvGrpSpPr>
          <p:cNvPr id="7" name="Group 6"/>
          <p:cNvGrpSpPr/>
          <p:nvPr/>
        </p:nvGrpSpPr>
        <p:grpSpPr>
          <a:xfrm>
            <a:off x="899592" y="1563638"/>
            <a:ext cx="1944216" cy="2698451"/>
            <a:chOff x="971600" y="1889523"/>
            <a:chExt cx="1944216" cy="2698451"/>
          </a:xfrm>
        </p:grpSpPr>
        <p:sp>
          <p:nvSpPr>
            <p:cNvPr id="4" name="Rounded Rectangle 3"/>
            <p:cNvSpPr/>
            <p:nvPr/>
          </p:nvSpPr>
          <p:spPr>
            <a:xfrm>
              <a:off x="971600" y="2211710"/>
              <a:ext cx="1944216" cy="2376264"/>
            </a:xfrm>
            <a:prstGeom prst="roundRect">
              <a:avLst>
                <a:gd name="adj" fmla="val 6906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7664" y="2067694"/>
              <a:ext cx="792088" cy="28803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Block Arc 5"/>
            <p:cNvSpPr/>
            <p:nvPr/>
          </p:nvSpPr>
          <p:spPr>
            <a:xfrm>
              <a:off x="1715108" y="1889523"/>
              <a:ext cx="457200" cy="457200"/>
            </a:xfrm>
            <a:prstGeom prst="blockArc">
              <a:avLst>
                <a:gd name="adj1" fmla="val 10800000"/>
                <a:gd name="adj2" fmla="val 21388723"/>
                <a:gd name="adj3" fmla="val 192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67700" y="2737470"/>
            <a:ext cx="1276137" cy="1008112"/>
            <a:chOff x="1295692" y="2737470"/>
            <a:chExt cx="1276137" cy="1008112"/>
          </a:xfrm>
        </p:grpSpPr>
        <p:sp>
          <p:nvSpPr>
            <p:cNvPr id="8" name="Rounded Rectangle 7"/>
            <p:cNvSpPr/>
            <p:nvPr/>
          </p:nvSpPr>
          <p:spPr>
            <a:xfrm>
              <a:off x="1295692" y="2737470"/>
              <a:ext cx="1008000" cy="1008112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1363281" y="2737470"/>
              <a:ext cx="1208548" cy="920714"/>
            </a:xfrm>
            <a:custGeom>
              <a:avLst/>
              <a:gdLst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1606154 w 2010834"/>
                <a:gd name="connsiteY0" fmla="*/ 51428 h 1418813"/>
                <a:gd name="connsiteX1" fmla="*/ 2010834 w 2010834"/>
                <a:gd name="connsiteY1" fmla="*/ 355 h 1418813"/>
                <a:gd name="connsiteX2" fmla="*/ 597485 w 2010834"/>
                <a:gd name="connsiteY2" fmla="*/ 1413704 h 1418813"/>
                <a:gd name="connsiteX3" fmla="*/ 595970 w 2010834"/>
                <a:gd name="connsiteY3" fmla="*/ 1418813 h 1418813"/>
                <a:gd name="connsiteX4" fmla="*/ 594592 w 2010834"/>
                <a:gd name="connsiteY4" fmla="*/ 1416597 h 1418813"/>
                <a:gd name="connsiteX5" fmla="*/ 592378 w 2010834"/>
                <a:gd name="connsiteY5" fmla="*/ 1418811 h 1418813"/>
                <a:gd name="connsiteX6" fmla="*/ 592284 w 2010834"/>
                <a:gd name="connsiteY6" fmla="*/ 1412886 h 1418813"/>
                <a:gd name="connsiteX7" fmla="*/ 0 w 2010834"/>
                <a:gd name="connsiteY7" fmla="*/ 460562 h 1418813"/>
                <a:gd name="connsiteX8" fmla="*/ 620560 w 2010834"/>
                <a:gd name="connsiteY8" fmla="*/ 846900 h 1418813"/>
                <a:gd name="connsiteX9" fmla="*/ 1606154 w 2010834"/>
                <a:gd name="connsiteY9" fmla="*/ 51428 h 1418813"/>
                <a:gd name="connsiteX0" fmla="*/ 620560 w 2010844"/>
                <a:gd name="connsiteY0" fmla="*/ 853751 h 1425664"/>
                <a:gd name="connsiteX1" fmla="*/ 2010834 w 2010844"/>
                <a:gd name="connsiteY1" fmla="*/ 7206 h 1425664"/>
                <a:gd name="connsiteX2" fmla="*/ 597485 w 2010844"/>
                <a:gd name="connsiteY2" fmla="*/ 1420555 h 1425664"/>
                <a:gd name="connsiteX3" fmla="*/ 595970 w 2010844"/>
                <a:gd name="connsiteY3" fmla="*/ 1425664 h 1425664"/>
                <a:gd name="connsiteX4" fmla="*/ 594592 w 2010844"/>
                <a:gd name="connsiteY4" fmla="*/ 1423448 h 1425664"/>
                <a:gd name="connsiteX5" fmla="*/ 592378 w 2010844"/>
                <a:gd name="connsiteY5" fmla="*/ 1425662 h 1425664"/>
                <a:gd name="connsiteX6" fmla="*/ 592284 w 2010844"/>
                <a:gd name="connsiteY6" fmla="*/ 1419737 h 1425664"/>
                <a:gd name="connsiteX7" fmla="*/ 0 w 2010844"/>
                <a:gd name="connsiteY7" fmla="*/ 467413 h 1425664"/>
                <a:gd name="connsiteX8" fmla="*/ 620560 w 2010844"/>
                <a:gd name="connsiteY8" fmla="*/ 853751 h 1425664"/>
                <a:gd name="connsiteX0" fmla="*/ 620560 w 1656202"/>
                <a:gd name="connsiteY0" fmla="*/ 689807 h 1261720"/>
                <a:gd name="connsiteX1" fmla="*/ 1656187 w 1656202"/>
                <a:gd name="connsiteY1" fmla="*/ 8764 h 1261720"/>
                <a:gd name="connsiteX2" fmla="*/ 597485 w 1656202"/>
                <a:gd name="connsiteY2" fmla="*/ 1256611 h 1261720"/>
                <a:gd name="connsiteX3" fmla="*/ 595970 w 1656202"/>
                <a:gd name="connsiteY3" fmla="*/ 1261720 h 1261720"/>
                <a:gd name="connsiteX4" fmla="*/ 594592 w 1656202"/>
                <a:gd name="connsiteY4" fmla="*/ 1259504 h 1261720"/>
                <a:gd name="connsiteX5" fmla="*/ 592378 w 1656202"/>
                <a:gd name="connsiteY5" fmla="*/ 1261718 h 1261720"/>
                <a:gd name="connsiteX6" fmla="*/ 592284 w 1656202"/>
                <a:gd name="connsiteY6" fmla="*/ 1255793 h 1261720"/>
                <a:gd name="connsiteX7" fmla="*/ 0 w 1656202"/>
                <a:gd name="connsiteY7" fmla="*/ 303469 h 1261720"/>
                <a:gd name="connsiteX8" fmla="*/ 620560 w 1656202"/>
                <a:gd name="connsiteY8" fmla="*/ 689807 h 1261720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1043 h 1252956"/>
                <a:gd name="connsiteX1" fmla="*/ 1656187 w 1656187"/>
                <a:gd name="connsiteY1" fmla="*/ 0 h 1252956"/>
                <a:gd name="connsiteX2" fmla="*/ 597485 w 1656187"/>
                <a:gd name="connsiteY2" fmla="*/ 1247847 h 1252956"/>
                <a:gd name="connsiteX3" fmla="*/ 595970 w 1656187"/>
                <a:gd name="connsiteY3" fmla="*/ 1252956 h 1252956"/>
                <a:gd name="connsiteX4" fmla="*/ 594592 w 1656187"/>
                <a:gd name="connsiteY4" fmla="*/ 1250740 h 1252956"/>
                <a:gd name="connsiteX5" fmla="*/ 592378 w 1656187"/>
                <a:gd name="connsiteY5" fmla="*/ 1252954 h 1252956"/>
                <a:gd name="connsiteX6" fmla="*/ 592284 w 1656187"/>
                <a:gd name="connsiteY6" fmla="*/ 1247029 h 1252956"/>
                <a:gd name="connsiteX7" fmla="*/ 0 w 1656187"/>
                <a:gd name="connsiteY7" fmla="*/ 294705 h 1252956"/>
                <a:gd name="connsiteX8" fmla="*/ 620560 w 1656187"/>
                <a:gd name="connsiteY8" fmla="*/ 681043 h 1252956"/>
                <a:gd name="connsiteX0" fmla="*/ 620560 w 1656187"/>
                <a:gd name="connsiteY0" fmla="*/ 689829 h 1261742"/>
                <a:gd name="connsiteX1" fmla="*/ 1656187 w 1656187"/>
                <a:gd name="connsiteY1" fmla="*/ 8786 h 1261742"/>
                <a:gd name="connsiteX2" fmla="*/ 597485 w 1656187"/>
                <a:gd name="connsiteY2" fmla="*/ 1256633 h 1261742"/>
                <a:gd name="connsiteX3" fmla="*/ 595970 w 1656187"/>
                <a:gd name="connsiteY3" fmla="*/ 1261742 h 1261742"/>
                <a:gd name="connsiteX4" fmla="*/ 594592 w 1656187"/>
                <a:gd name="connsiteY4" fmla="*/ 1259526 h 1261742"/>
                <a:gd name="connsiteX5" fmla="*/ 592378 w 1656187"/>
                <a:gd name="connsiteY5" fmla="*/ 1261740 h 1261742"/>
                <a:gd name="connsiteX6" fmla="*/ 592284 w 1656187"/>
                <a:gd name="connsiteY6" fmla="*/ 1255815 h 1261742"/>
                <a:gd name="connsiteX7" fmla="*/ 0 w 1656187"/>
                <a:gd name="connsiteY7" fmla="*/ 303491 h 1261742"/>
                <a:gd name="connsiteX8" fmla="*/ 620560 w 1656187"/>
                <a:gd name="connsiteY8" fmla="*/ 689829 h 126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87" h="1261742">
                  <a:moveTo>
                    <a:pt x="620560" y="689829"/>
                  </a:moveTo>
                  <a:cubicBezTo>
                    <a:pt x="849304" y="447627"/>
                    <a:pt x="1565461" y="-73861"/>
                    <a:pt x="1656187" y="8786"/>
                  </a:cubicBezTo>
                  <a:lnTo>
                    <a:pt x="597485" y="1256633"/>
                  </a:lnTo>
                  <a:lnTo>
                    <a:pt x="595970" y="1261742"/>
                  </a:lnTo>
                  <a:lnTo>
                    <a:pt x="594592" y="1259526"/>
                  </a:lnTo>
                  <a:lnTo>
                    <a:pt x="592378" y="1261740"/>
                  </a:lnTo>
                  <a:cubicBezTo>
                    <a:pt x="592347" y="1259765"/>
                    <a:pt x="592315" y="1257790"/>
                    <a:pt x="592284" y="1255815"/>
                  </a:cubicBezTo>
                  <a:lnTo>
                    <a:pt x="0" y="303491"/>
                  </a:lnTo>
                  <a:cubicBezTo>
                    <a:pt x="154708" y="256097"/>
                    <a:pt x="411981" y="504322"/>
                    <a:pt x="620560" y="689829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0358C7A-307B-4870-91E0-E98686BCA764}"/>
              </a:ext>
            </a:extLst>
          </p:cNvPr>
          <p:cNvGrpSpPr/>
          <p:nvPr/>
        </p:nvGrpSpPr>
        <p:grpSpPr>
          <a:xfrm>
            <a:off x="3725972" y="1065580"/>
            <a:ext cx="570067" cy="570066"/>
            <a:chOff x="3702138" y="1297355"/>
            <a:chExt cx="570067" cy="570066"/>
          </a:xfrm>
        </p:grpSpPr>
        <p:sp>
          <p:nvSpPr>
            <p:cNvPr id="1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129735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1345517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69"/>
            <p:cNvSpPr/>
            <p:nvPr/>
          </p:nvSpPr>
          <p:spPr>
            <a:xfrm>
              <a:off x="3766270" y="1396224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1E46930-6D0C-459B-97E9-C7887B139706}"/>
              </a:ext>
            </a:extLst>
          </p:cNvPr>
          <p:cNvGrpSpPr/>
          <p:nvPr/>
        </p:nvGrpSpPr>
        <p:grpSpPr>
          <a:xfrm>
            <a:off x="3720084" y="1730952"/>
            <a:ext cx="570067" cy="570066"/>
            <a:chOff x="3702138" y="2000838"/>
            <a:chExt cx="570067" cy="570066"/>
          </a:xfrm>
        </p:grpSpPr>
        <p:sp>
          <p:nvSpPr>
            <p:cNvPr id="18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00083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049001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직사각형 69"/>
            <p:cNvSpPr/>
            <p:nvPr/>
          </p:nvSpPr>
          <p:spPr>
            <a:xfrm>
              <a:off x="3766270" y="2100246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D4366D4-37D1-48C1-B8C1-80CEAFA076EE}"/>
              </a:ext>
            </a:extLst>
          </p:cNvPr>
          <p:cNvGrpSpPr/>
          <p:nvPr/>
        </p:nvGrpSpPr>
        <p:grpSpPr>
          <a:xfrm>
            <a:off x="3725972" y="2396323"/>
            <a:ext cx="570067" cy="570066"/>
            <a:chOff x="3702138" y="2704322"/>
            <a:chExt cx="570067" cy="570066"/>
          </a:xfrm>
        </p:grpSpPr>
        <p:sp>
          <p:nvSpPr>
            <p:cNvPr id="2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2704321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2752484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69"/>
            <p:cNvSpPr/>
            <p:nvPr/>
          </p:nvSpPr>
          <p:spPr>
            <a:xfrm>
              <a:off x="3766270" y="2804268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15595E1-4D57-44D3-9CF7-138306690280}"/>
              </a:ext>
            </a:extLst>
          </p:cNvPr>
          <p:cNvGrpSpPr/>
          <p:nvPr/>
        </p:nvGrpSpPr>
        <p:grpSpPr>
          <a:xfrm>
            <a:off x="3725972" y="3067772"/>
            <a:ext cx="570067" cy="570066"/>
            <a:chOff x="3702138" y="3407805"/>
            <a:chExt cx="570067" cy="570066"/>
          </a:xfrm>
        </p:grpSpPr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3407804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3455968"/>
              <a:ext cx="475055" cy="475056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8" name="직사각형 69"/>
            <p:cNvSpPr/>
            <p:nvPr/>
          </p:nvSpPr>
          <p:spPr>
            <a:xfrm>
              <a:off x="3766270" y="3508290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993A761-DC70-451E-8901-E82F2F5839BA}"/>
              </a:ext>
            </a:extLst>
          </p:cNvPr>
          <p:cNvGrpSpPr/>
          <p:nvPr/>
        </p:nvGrpSpPr>
        <p:grpSpPr>
          <a:xfrm>
            <a:off x="3739486" y="3736006"/>
            <a:ext cx="570067" cy="570066"/>
            <a:chOff x="3702138" y="4111288"/>
            <a:chExt cx="570067" cy="570066"/>
          </a:xfrm>
        </p:grpSpPr>
        <p:sp>
          <p:nvSpPr>
            <p:cNvPr id="3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2" name="직사각형 69"/>
            <p:cNvSpPr/>
            <p:nvPr/>
          </p:nvSpPr>
          <p:spPr>
            <a:xfrm>
              <a:off x="3766270" y="4212313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74743" y="1179838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Schola</a:t>
            </a:r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medica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74743" y="1864131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E-Medica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74743" y="2511658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Crveni križ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74743" y="3183527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Fiziopreventivci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74743" y="3851761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Ispleti kvadrat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그룹 16">
            <a:extLst>
              <a:ext uri="{FF2B5EF4-FFF2-40B4-BE49-F238E27FC236}">
                <a16:creationId xmlns:a16="http://schemas.microsoft.com/office/drawing/2014/main" id="{C0B23622-C78F-46A8-AE77-C43D3EE7B4CA}"/>
              </a:ext>
            </a:extLst>
          </p:cNvPr>
          <p:cNvGrpSpPr/>
          <p:nvPr/>
        </p:nvGrpSpPr>
        <p:grpSpPr>
          <a:xfrm>
            <a:off x="3729497" y="4402510"/>
            <a:ext cx="570067" cy="570066"/>
            <a:chOff x="3702138" y="4111288"/>
            <a:chExt cx="570067" cy="570066"/>
          </a:xfrm>
        </p:grpSpPr>
        <p:sp>
          <p:nvSpPr>
            <p:cNvPr id="56" name="AutoShape 92">
              <a:extLst>
                <a:ext uri="{FF2B5EF4-FFF2-40B4-BE49-F238E27FC236}">
                  <a16:creationId xmlns:a16="http://schemas.microsoft.com/office/drawing/2014/main" id="{C14A75DE-70FE-45B3-BC29-1AB30251B7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702139" y="4111287"/>
              <a:ext cx="570066" cy="57006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7" name="AutoShape 92">
              <a:extLst>
                <a:ext uri="{FF2B5EF4-FFF2-40B4-BE49-F238E27FC236}">
                  <a16:creationId xmlns:a16="http://schemas.microsoft.com/office/drawing/2014/main" id="{0270D70D-97AF-43F9-897C-A09B073C46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3748987" y="4159451"/>
              <a:ext cx="475055" cy="475056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직사각형 69">
              <a:extLst>
                <a:ext uri="{FF2B5EF4-FFF2-40B4-BE49-F238E27FC236}">
                  <a16:creationId xmlns:a16="http://schemas.microsoft.com/office/drawing/2014/main" id="{04FBC914-90C0-4956-8DB2-76463A70F453}"/>
                </a:ext>
              </a:extLst>
            </p:cNvPr>
            <p:cNvSpPr/>
            <p:nvPr/>
          </p:nvSpPr>
          <p:spPr>
            <a:xfrm>
              <a:off x="3766270" y="4212313"/>
              <a:ext cx="44114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hr-HR" altLang="ko-KR" b="1" dirty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TextBox 53">
            <a:extLst>
              <a:ext uri="{FF2B5EF4-FFF2-40B4-BE49-F238E27FC236}">
                <a16:creationId xmlns:a16="http://schemas.microsoft.com/office/drawing/2014/main" id="{029F42EB-BB2C-4A0E-BDAE-E504AB2674AE}"/>
              </a:ext>
            </a:extLst>
          </p:cNvPr>
          <p:cNvSpPr txBox="1"/>
          <p:nvPr/>
        </p:nvSpPr>
        <p:spPr>
          <a:xfrm>
            <a:off x="4474743" y="4518265"/>
            <a:ext cx="4392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Volonterski klub Hipokrat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150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8565</TotalTime>
  <Words>1629</Words>
  <Application>Microsoft Office PowerPoint</Application>
  <PresentationFormat>Prikaz na zaslonu (16:9)</PresentationFormat>
  <Paragraphs>304</Paragraphs>
  <Slides>40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40</vt:i4>
      </vt:variant>
    </vt:vector>
  </HeadingPairs>
  <TitlesOfParts>
    <vt:vector size="51" baseType="lpstr">
      <vt:lpstr>맑은 고딕</vt:lpstr>
      <vt:lpstr>Arial</vt:lpstr>
      <vt:lpstr>Arial Black</vt:lpstr>
      <vt:lpstr>Arial Unicode MS</vt:lpstr>
      <vt:lpstr>Calibri</vt:lpstr>
      <vt:lpstr>FZShuTi</vt:lpstr>
      <vt:lpstr>HY견명조</vt:lpstr>
      <vt:lpstr>Times New Roman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 korisnik</cp:lastModifiedBy>
  <cp:revision>167</cp:revision>
  <dcterms:created xsi:type="dcterms:W3CDTF">2016-12-05T23:26:54Z</dcterms:created>
  <dcterms:modified xsi:type="dcterms:W3CDTF">2019-05-07T15:12:22Z</dcterms:modified>
</cp:coreProperties>
</file>