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68" r:id="rId15"/>
    <p:sldId id="277" r:id="rId16"/>
    <p:sldId id="278" r:id="rId17"/>
    <p:sldId id="279" r:id="rId18"/>
    <p:sldId id="269" r:id="rId19"/>
    <p:sldId id="270" r:id="rId20"/>
    <p:sldId id="280" r:id="rId21"/>
    <p:sldId id="281" r:id="rId22"/>
    <p:sldId id="271" r:id="rId23"/>
    <p:sldId id="272" r:id="rId24"/>
    <p:sldId id="274" r:id="rId25"/>
    <p:sldId id="282" r:id="rId26"/>
    <p:sldId id="273" r:id="rId2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598D-1A42-4A28-9070-E9150D6E7D70}" type="datetimeFigureOut">
              <a:rPr lang="sr-Latn-CS" smtClean="0"/>
              <a:pPr/>
              <a:t>15.7.2019.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A956-C974-4059-BFE0-1120A2E091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598D-1A42-4A28-9070-E9150D6E7D70}" type="datetimeFigureOut">
              <a:rPr lang="sr-Latn-CS" smtClean="0"/>
              <a:pPr/>
              <a:t>15.7.2019.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A956-C974-4059-BFE0-1120A2E091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598D-1A42-4A28-9070-E9150D6E7D70}" type="datetimeFigureOut">
              <a:rPr lang="sr-Latn-CS" smtClean="0"/>
              <a:pPr/>
              <a:t>15.7.2019.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A956-C974-4059-BFE0-1120A2E091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598D-1A42-4A28-9070-E9150D6E7D70}" type="datetimeFigureOut">
              <a:rPr lang="sr-Latn-CS" smtClean="0"/>
              <a:pPr/>
              <a:t>15.7.2019.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A956-C974-4059-BFE0-1120A2E091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598D-1A42-4A28-9070-E9150D6E7D70}" type="datetimeFigureOut">
              <a:rPr lang="sr-Latn-CS" smtClean="0"/>
              <a:pPr/>
              <a:t>15.7.2019.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A956-C974-4059-BFE0-1120A2E091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598D-1A42-4A28-9070-E9150D6E7D70}" type="datetimeFigureOut">
              <a:rPr lang="sr-Latn-CS" smtClean="0"/>
              <a:pPr/>
              <a:t>15.7.2019.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A956-C974-4059-BFE0-1120A2E091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598D-1A42-4A28-9070-E9150D6E7D70}" type="datetimeFigureOut">
              <a:rPr lang="sr-Latn-CS" smtClean="0"/>
              <a:pPr/>
              <a:t>15.7.2019.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A956-C974-4059-BFE0-1120A2E091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598D-1A42-4A28-9070-E9150D6E7D70}" type="datetimeFigureOut">
              <a:rPr lang="sr-Latn-CS" smtClean="0"/>
              <a:pPr/>
              <a:t>15.7.2019.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A956-C974-4059-BFE0-1120A2E091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598D-1A42-4A28-9070-E9150D6E7D70}" type="datetimeFigureOut">
              <a:rPr lang="sr-Latn-CS" smtClean="0"/>
              <a:pPr/>
              <a:t>15.7.2019.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A956-C974-4059-BFE0-1120A2E091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598D-1A42-4A28-9070-E9150D6E7D70}" type="datetimeFigureOut">
              <a:rPr lang="sr-Latn-CS" smtClean="0"/>
              <a:pPr/>
              <a:t>15.7.2019.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A956-C974-4059-BFE0-1120A2E091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598D-1A42-4A28-9070-E9150D6E7D70}" type="datetimeFigureOut">
              <a:rPr lang="sr-Latn-CS" smtClean="0"/>
              <a:pPr/>
              <a:t>15.7.2019.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A956-C974-4059-BFE0-1120A2E091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4598D-1A42-4A28-9070-E9150D6E7D70}" type="datetimeFigureOut">
              <a:rPr lang="sr-Latn-CS" smtClean="0"/>
              <a:pPr/>
              <a:t>15.7.2019.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A956-C974-4059-BFE0-1120A2E0918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Aleksandar\Downloads\Mariza%20-%20Primavera.mp3" TargetMode="External"/><Relationship Id="rId1" Type="http://schemas.microsoft.com/office/2007/relationships/media" Target="file:///C:\Users\Aleksandar\Downloads\Mariza%20-%20Primavera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leksandar\Downloads\Mariza%20-%20Primavera.mp3" TargetMode="External"/><Relationship Id="rId1" Type="http://schemas.microsoft.com/office/2007/relationships/media" Target="file:///C:\Users\Aleksandar\Downloads\Mariza%20-%20Primavera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leksandar\Downloads\Mariza%20-%20Primavera.mp3" TargetMode="External"/><Relationship Id="rId1" Type="http://schemas.microsoft.com/office/2007/relationships/media" Target="file:///C:\Users\Aleksandar\Downloads\Mariza%20-%20Primavera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file:///C:\Users\Aleksandar\Downloads\Mariza%20-%20Primavera.mp3" TargetMode="External"/><Relationship Id="rId1" Type="http://schemas.microsoft.com/office/2007/relationships/media" Target="file:///C:\Users\Aleksandar\Downloads\Mariza%20-%20Primavera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794" y="3214686"/>
            <a:ext cx="5929354" cy="264320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r-HR" b="1" i="1" dirty="0" smtClean="0">
                <a:solidFill>
                  <a:srgbClr val="C00000"/>
                </a:solidFill>
              </a:rPr>
              <a:t>MOBILNOST UČENIKA</a:t>
            </a:r>
            <a:br>
              <a:rPr lang="hr-HR" b="1" i="1" dirty="0" smtClean="0">
                <a:solidFill>
                  <a:srgbClr val="C00000"/>
                </a:solidFill>
              </a:rPr>
            </a:br>
            <a:r>
              <a:rPr lang="hr-HR" b="1" i="1" dirty="0" smtClean="0">
                <a:solidFill>
                  <a:srgbClr val="C00000"/>
                </a:solidFill>
              </a:rPr>
              <a:t>  </a:t>
            </a:r>
            <a:br>
              <a:rPr lang="hr-HR" b="1" i="1" dirty="0" smtClean="0">
                <a:solidFill>
                  <a:srgbClr val="C00000"/>
                </a:solidFill>
              </a:rPr>
            </a:br>
            <a:r>
              <a:rPr lang="hr-HR" b="1" i="1" dirty="0" smtClean="0">
                <a:solidFill>
                  <a:srgbClr val="C00000"/>
                </a:solidFill>
              </a:rPr>
              <a:t>   Stručna praksa u medicinskim                   ustanovama u Portugalu </a:t>
            </a:r>
            <a:br>
              <a:rPr lang="hr-HR" b="1" i="1" dirty="0" smtClean="0">
                <a:solidFill>
                  <a:srgbClr val="C00000"/>
                </a:solidFill>
              </a:rPr>
            </a:br>
            <a:endParaRPr lang="hr-HR" i="1" dirty="0">
              <a:solidFill>
                <a:srgbClr val="C00000"/>
              </a:solidFill>
            </a:endParaRPr>
          </a:p>
        </p:txBody>
      </p:sp>
      <p:pic>
        <p:nvPicPr>
          <p:cNvPr id="4" name="Slika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5972175"/>
            <a:ext cx="535305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Mariza - Primaver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kvir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8824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535785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-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AcolhimentoSénior</a:t>
            </a:r>
            <a:endParaRPr lang="hr-H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j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1571612"/>
            <a:ext cx="6643734" cy="3939949"/>
          </a:xfrm>
          <a:ln>
            <a:solidFill>
              <a:srgbClr val="C00000"/>
            </a:solidFill>
          </a:ln>
        </p:spPr>
      </p:pic>
      <p:pic>
        <p:nvPicPr>
          <p:cNvPr id="6" name="Slika 5"/>
          <p:cNvPicPr/>
          <p:nvPr/>
        </p:nvPicPr>
        <p:blipFill>
          <a:blip r:embed="rId4">
            <a:lum bright="-5000" contras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5643578"/>
            <a:ext cx="5353050" cy="957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kvir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6" y="0"/>
            <a:ext cx="908824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5143536" cy="1143000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Fisiminho</a:t>
            </a:r>
            <a:endParaRPr lang="hr-H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fisiminho_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86446" y="357166"/>
            <a:ext cx="1094836" cy="998637"/>
          </a:xfr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1643050"/>
            <a:ext cx="5786478" cy="358605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Slika 5"/>
          <p:cNvPicPr/>
          <p:nvPr/>
        </p:nvPicPr>
        <p:blipFill>
          <a:blip r:embed="rId5">
            <a:lum bright="-5000" contras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5643578"/>
            <a:ext cx="5353050" cy="957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kvir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6" y="0"/>
            <a:ext cx="908824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4143404" cy="1143000"/>
          </a:xfr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ClínicaSalutare</a:t>
            </a:r>
            <a:endParaRPr lang="hr-H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images (1)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-17000" contrast="23000"/>
          </a:blip>
          <a:stretch>
            <a:fillRect/>
          </a:stretch>
        </p:blipFill>
        <p:spPr>
          <a:xfrm>
            <a:off x="1285852" y="1643050"/>
            <a:ext cx="6357982" cy="36433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Slika 5"/>
          <p:cNvPicPr/>
          <p:nvPr/>
        </p:nvPicPr>
        <p:blipFill>
          <a:blip r:embed="rId4">
            <a:lum bright="-5000" contras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5643578"/>
            <a:ext cx="5353050" cy="957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kvir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6" y="0"/>
            <a:ext cx="908824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r-HR" sz="3600" dirty="0">
                <a:solidFill>
                  <a:srgbClr val="C00000"/>
                </a:solidFill>
                <a:latin typeface="Colibri"/>
              </a:rPr>
              <a:t>Uvjeti prijave za </a:t>
            </a:r>
            <a:r>
              <a:rPr lang="hr-HR" sz="3600" dirty="0" smtClean="0">
                <a:solidFill>
                  <a:srgbClr val="C00000"/>
                </a:solidFill>
                <a:latin typeface="Colibri"/>
              </a:rPr>
              <a:t>sudjelovanje</a:t>
            </a:r>
            <a:endParaRPr lang="hr-HR" sz="3600" dirty="0" smtClean="0">
              <a:solidFill>
                <a:srgbClr val="C00000"/>
              </a:solidFill>
              <a:latin typeface="Co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hr-HR" dirty="0" smtClean="0">
                <a:solidFill>
                  <a:srgbClr val="C00000"/>
                </a:solidFill>
                <a:latin typeface="Colibri"/>
              </a:rPr>
              <a:t>učenik </a:t>
            </a:r>
            <a:r>
              <a:rPr lang="hr-HR" dirty="0">
                <a:solidFill>
                  <a:srgbClr val="C00000"/>
                </a:solidFill>
                <a:latin typeface="Colibri"/>
              </a:rPr>
              <a:t>Srednje medicinske škole Slavonski Brod / Medicinske škole Ante </a:t>
            </a:r>
            <a:r>
              <a:rPr lang="hr-HR" dirty="0" err="1">
                <a:solidFill>
                  <a:srgbClr val="C00000"/>
                </a:solidFill>
                <a:latin typeface="Colibri"/>
              </a:rPr>
              <a:t>Kuzmanića</a:t>
            </a:r>
            <a:r>
              <a:rPr lang="hr-HR" dirty="0">
                <a:solidFill>
                  <a:srgbClr val="C00000"/>
                </a:solidFill>
                <a:latin typeface="Colibri"/>
              </a:rPr>
              <a:t> / Medicinske škole Osijek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solidFill>
                  <a:srgbClr val="C00000"/>
                </a:solidFill>
                <a:latin typeface="Colibri"/>
              </a:rPr>
              <a:t>dobrovoljna </a:t>
            </a:r>
            <a:r>
              <a:rPr lang="hr-HR" dirty="0">
                <a:solidFill>
                  <a:srgbClr val="C00000"/>
                </a:solidFill>
                <a:latin typeface="Colibri"/>
              </a:rPr>
              <a:t>prijava na natječaj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solidFill>
                  <a:srgbClr val="C00000"/>
                </a:solidFill>
                <a:latin typeface="Colibri"/>
              </a:rPr>
              <a:t>iskazan </a:t>
            </a:r>
            <a:r>
              <a:rPr lang="hr-HR" dirty="0">
                <a:solidFill>
                  <a:srgbClr val="C00000"/>
                </a:solidFill>
                <a:latin typeface="Colibri"/>
              </a:rPr>
              <a:t>interes za sudjelovanje putem Google obrasca objavljenog na stranicama škole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solidFill>
                  <a:srgbClr val="C00000"/>
                </a:solidFill>
                <a:latin typeface="Colibri"/>
              </a:rPr>
              <a:t>predana </a:t>
            </a:r>
            <a:r>
              <a:rPr lang="hr-HR" dirty="0">
                <a:solidFill>
                  <a:srgbClr val="C00000"/>
                </a:solidFill>
                <a:latin typeface="Colibri"/>
              </a:rPr>
              <a:t>dokumentacija do 17. listopada 2018. godine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solidFill>
                  <a:srgbClr val="C00000"/>
                </a:solidFill>
                <a:latin typeface="Colibri"/>
              </a:rPr>
              <a:t>suglasnost roditelja/skrbnika</a:t>
            </a:r>
            <a:endParaRPr lang="vi-VN" dirty="0" smtClean="0">
              <a:solidFill>
                <a:srgbClr val="C00000"/>
              </a:solidFill>
              <a:latin typeface="Colibri"/>
            </a:endParaRPr>
          </a:p>
          <a:p>
            <a:endParaRPr lang="hr-HR" dirty="0"/>
          </a:p>
        </p:txBody>
      </p:sp>
      <p:pic>
        <p:nvPicPr>
          <p:cNvPr id="5" name="Slika 5"/>
          <p:cNvPicPr/>
          <p:nvPr/>
        </p:nvPicPr>
        <p:blipFill>
          <a:blip r:embed="rId3">
            <a:lum bright="-5000" contras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5857892"/>
            <a:ext cx="5353050" cy="785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989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kvir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6" y="0"/>
            <a:ext cx="908824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vi-VN" sz="3600" dirty="0">
                <a:solidFill>
                  <a:srgbClr val="C00000"/>
                </a:solidFill>
                <a:latin typeface="Colibri"/>
              </a:rPr>
              <a:t>Dokumentacija za prijavu</a:t>
            </a:r>
            <a:endParaRPr lang="hr-HR" sz="3600" dirty="0" smtClean="0">
              <a:solidFill>
                <a:srgbClr val="C00000"/>
              </a:solidFill>
              <a:latin typeface="Co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vi-VN" dirty="0">
              <a:solidFill>
                <a:srgbClr val="C00000"/>
              </a:solidFill>
              <a:latin typeface="Colibri"/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C00000"/>
                </a:solidFill>
                <a:latin typeface="Colibri"/>
              </a:rPr>
              <a:t>ispunjen </a:t>
            </a:r>
            <a:r>
              <a:rPr lang="vi-VN" dirty="0">
                <a:solidFill>
                  <a:srgbClr val="C00000"/>
                </a:solidFill>
                <a:latin typeface="Colibri"/>
              </a:rPr>
              <a:t>obrazac za prijavu</a:t>
            </a: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C00000"/>
                </a:solidFill>
                <a:latin typeface="Colibri"/>
              </a:rPr>
              <a:t>preslika </a:t>
            </a:r>
            <a:r>
              <a:rPr lang="vi-VN" dirty="0">
                <a:solidFill>
                  <a:srgbClr val="C00000"/>
                </a:solidFill>
                <a:latin typeface="Colibri"/>
              </a:rPr>
              <a:t>svjedodžbe prethodno završenog razreda</a:t>
            </a: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C00000"/>
                </a:solidFill>
                <a:latin typeface="Colibri"/>
              </a:rPr>
              <a:t>motivacijsko </a:t>
            </a:r>
            <a:r>
              <a:rPr lang="vi-VN" dirty="0">
                <a:solidFill>
                  <a:srgbClr val="C00000"/>
                </a:solidFill>
                <a:latin typeface="Colibri"/>
              </a:rPr>
              <a:t>pismo </a:t>
            </a: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C00000"/>
                </a:solidFill>
                <a:latin typeface="Colibri"/>
              </a:rPr>
              <a:t>životopis </a:t>
            </a:r>
            <a:r>
              <a:rPr lang="vi-VN" dirty="0">
                <a:solidFill>
                  <a:srgbClr val="C00000"/>
                </a:solidFill>
                <a:latin typeface="Colibri"/>
              </a:rPr>
              <a:t>(Europass)</a:t>
            </a: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C00000"/>
                </a:solidFill>
                <a:latin typeface="Colibri"/>
              </a:rPr>
              <a:t>potpisana </a:t>
            </a:r>
            <a:r>
              <a:rPr lang="vi-VN" dirty="0">
                <a:solidFill>
                  <a:srgbClr val="C00000"/>
                </a:solidFill>
                <a:latin typeface="Colibri"/>
              </a:rPr>
              <a:t>suglasnost roditelja/skrbnika s upisanom šifrom </a:t>
            </a:r>
            <a:r>
              <a:rPr lang="vi-VN" dirty="0" smtClean="0">
                <a:solidFill>
                  <a:srgbClr val="C00000"/>
                </a:solidFill>
                <a:latin typeface="Colibri"/>
              </a:rPr>
              <a:t>učenika</a:t>
            </a:r>
            <a:endParaRPr lang="hr-HR" dirty="0" smtClean="0">
              <a:solidFill>
                <a:srgbClr val="C00000"/>
              </a:solidFill>
              <a:latin typeface="Colibri"/>
            </a:endParaRPr>
          </a:p>
          <a:p>
            <a:pPr marL="0" indent="0">
              <a:buNone/>
            </a:pPr>
            <a:endParaRPr lang="vi-VN" dirty="0">
              <a:solidFill>
                <a:srgbClr val="C00000"/>
              </a:solidFill>
              <a:latin typeface="Colibri"/>
            </a:endParaRPr>
          </a:p>
          <a:p>
            <a:pPr>
              <a:buFont typeface="Wingdings" pitchFamily="2" charset="2"/>
              <a:buChar char="Ø"/>
            </a:pPr>
            <a:r>
              <a:rPr lang="vi-VN" dirty="0">
                <a:solidFill>
                  <a:srgbClr val="C00000"/>
                </a:solidFill>
                <a:latin typeface="Colibri"/>
              </a:rPr>
              <a:t>Dodatni bodovi:</a:t>
            </a: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C00000"/>
                </a:solidFill>
                <a:latin typeface="Colibri"/>
              </a:rPr>
              <a:t>popis </a:t>
            </a:r>
            <a:r>
              <a:rPr lang="vi-VN" dirty="0">
                <a:solidFill>
                  <a:srgbClr val="C00000"/>
                </a:solidFill>
                <a:latin typeface="Colibri"/>
              </a:rPr>
              <a:t>svih aktivnosti, projekata i/ili natjecanja u kojima je učenik/ca sudjelovao/la prošle školske godine i rezultata koje je postigao/la (za natjecanja)</a:t>
            </a: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C00000"/>
                </a:solidFill>
                <a:latin typeface="Colibri"/>
              </a:rPr>
              <a:t>potvrda </a:t>
            </a:r>
            <a:r>
              <a:rPr lang="vi-VN" dirty="0">
                <a:solidFill>
                  <a:srgbClr val="C00000"/>
                </a:solidFill>
                <a:latin typeface="Colibri"/>
              </a:rPr>
              <a:t>o slabijem ekonomskom položaju obitelji učenika</a:t>
            </a:r>
            <a:endParaRPr lang="vi-VN" dirty="0" smtClean="0">
              <a:solidFill>
                <a:srgbClr val="C00000"/>
              </a:solidFill>
              <a:latin typeface="Colibri"/>
            </a:endParaRPr>
          </a:p>
          <a:p>
            <a:endParaRPr lang="hr-HR" dirty="0"/>
          </a:p>
        </p:txBody>
      </p:sp>
      <p:pic>
        <p:nvPicPr>
          <p:cNvPr id="5" name="Slika 5"/>
          <p:cNvPicPr/>
          <p:nvPr/>
        </p:nvPicPr>
        <p:blipFill>
          <a:blip r:embed="rId3">
            <a:lum bright="-5000" contras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5857892"/>
            <a:ext cx="5353050" cy="785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kvir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6" y="0"/>
            <a:ext cx="908824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vi-VN" sz="3600" dirty="0">
                <a:solidFill>
                  <a:srgbClr val="C00000"/>
                </a:solidFill>
                <a:latin typeface="Colibri"/>
              </a:rPr>
              <a:t>Način bodovanja </a:t>
            </a:r>
            <a:r>
              <a:rPr lang="vi-VN" sz="3600" dirty="0" smtClean="0">
                <a:solidFill>
                  <a:srgbClr val="C00000"/>
                </a:solidFill>
                <a:latin typeface="Colibri"/>
              </a:rPr>
              <a:t>prijava</a:t>
            </a:r>
            <a:endParaRPr lang="hr-HR" sz="3600" dirty="0" smtClean="0">
              <a:solidFill>
                <a:srgbClr val="C00000"/>
              </a:solidFill>
              <a:latin typeface="Co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vi-VN" dirty="0">
              <a:solidFill>
                <a:srgbClr val="C00000"/>
              </a:solidFill>
              <a:latin typeface="Colibri"/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C00000"/>
                </a:solidFill>
                <a:latin typeface="Colibri"/>
              </a:rPr>
              <a:t>opći </a:t>
            </a:r>
            <a:r>
              <a:rPr lang="vi-VN" dirty="0">
                <a:solidFill>
                  <a:srgbClr val="C00000"/>
                </a:solidFill>
                <a:latin typeface="Colibri"/>
              </a:rPr>
              <a:t>uspjeh prethodnog razreda (2-5 bodova)</a:t>
            </a: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C00000"/>
                </a:solidFill>
                <a:latin typeface="Colibri"/>
              </a:rPr>
              <a:t>strani </a:t>
            </a:r>
            <a:r>
              <a:rPr lang="vi-VN" dirty="0">
                <a:solidFill>
                  <a:srgbClr val="C00000"/>
                </a:solidFill>
                <a:latin typeface="Colibri"/>
              </a:rPr>
              <a:t>jezik prethodnog razreda (2-5 bodova)</a:t>
            </a: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C00000"/>
                </a:solidFill>
                <a:latin typeface="Colibri"/>
              </a:rPr>
              <a:t>motivacijsko </a:t>
            </a:r>
            <a:r>
              <a:rPr lang="vi-VN" dirty="0">
                <a:solidFill>
                  <a:srgbClr val="C00000"/>
                </a:solidFill>
                <a:latin typeface="Colibri"/>
              </a:rPr>
              <a:t>pismo (1-5 bodova) – kombinirana ocjena predanog motivacijskog pisma putem Google obrasca i prilikom predaje natječajne dokumentacije</a:t>
            </a: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C00000"/>
                </a:solidFill>
                <a:latin typeface="Colibri"/>
              </a:rPr>
              <a:t>životopis </a:t>
            </a:r>
            <a:r>
              <a:rPr lang="vi-VN" dirty="0">
                <a:solidFill>
                  <a:srgbClr val="C00000"/>
                </a:solidFill>
                <a:latin typeface="Colibri"/>
              </a:rPr>
              <a:t>(1-5 bodova)</a:t>
            </a: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C00000"/>
                </a:solidFill>
                <a:latin typeface="Colibri"/>
              </a:rPr>
              <a:t>sudjelovanje </a:t>
            </a:r>
            <a:r>
              <a:rPr lang="vi-VN" dirty="0">
                <a:solidFill>
                  <a:srgbClr val="C00000"/>
                </a:solidFill>
                <a:latin typeface="Colibri"/>
              </a:rPr>
              <a:t>u aktivnostima, projektima i natjecanjima (1-5 bodova)</a:t>
            </a: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C00000"/>
                </a:solidFill>
                <a:latin typeface="Colibri"/>
              </a:rPr>
              <a:t>nepovoljan </a:t>
            </a:r>
            <a:r>
              <a:rPr lang="vi-VN" dirty="0">
                <a:solidFill>
                  <a:srgbClr val="C00000"/>
                </a:solidFill>
                <a:latin typeface="Colibri"/>
              </a:rPr>
              <a:t>ekonomski položaj (1-2 boda)</a:t>
            </a: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C00000"/>
                </a:solidFill>
                <a:latin typeface="Colibri"/>
              </a:rPr>
              <a:t>izrečena </a:t>
            </a:r>
            <a:r>
              <a:rPr lang="vi-VN" dirty="0">
                <a:solidFill>
                  <a:srgbClr val="C00000"/>
                </a:solidFill>
                <a:latin typeface="Colibri"/>
              </a:rPr>
              <a:t>pedagoška mjera u prethodnom razredu (-1 bod za opomenu, -2 boda za ostalo)</a:t>
            </a: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C00000"/>
                </a:solidFill>
                <a:latin typeface="Colibri"/>
              </a:rPr>
              <a:t>u </a:t>
            </a:r>
            <a:r>
              <a:rPr lang="vi-VN" dirty="0">
                <a:solidFill>
                  <a:srgbClr val="C00000"/>
                </a:solidFill>
                <a:latin typeface="Colibri"/>
              </a:rPr>
              <a:t>slučaju istog broja bodova, prednost će imati učenici s većim iskustvom sudjelovanja u aktivnostima, projektima i natjecanjima </a:t>
            </a:r>
          </a:p>
          <a:p>
            <a:pPr>
              <a:buFont typeface="Wingdings" pitchFamily="2" charset="2"/>
              <a:buChar char="Ø"/>
            </a:pPr>
            <a:endParaRPr lang="hr-HR" dirty="0"/>
          </a:p>
        </p:txBody>
      </p:sp>
      <p:pic>
        <p:nvPicPr>
          <p:cNvPr id="5" name="Slika 5"/>
          <p:cNvPicPr/>
          <p:nvPr/>
        </p:nvPicPr>
        <p:blipFill>
          <a:blip r:embed="rId3">
            <a:lum bright="-5000" contras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5857892"/>
            <a:ext cx="5353050" cy="785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618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kvir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6" y="0"/>
            <a:ext cx="908824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vi-VN" sz="3600" dirty="0">
                <a:solidFill>
                  <a:srgbClr val="C00000"/>
                </a:solidFill>
                <a:latin typeface="Colibri"/>
              </a:rPr>
              <a:t>Obveze i dužnosti učenika koji će sudjelovati u </a:t>
            </a:r>
            <a:r>
              <a:rPr lang="vi-VN" sz="3600" dirty="0" smtClean="0">
                <a:solidFill>
                  <a:srgbClr val="C00000"/>
                </a:solidFill>
                <a:latin typeface="Colibri"/>
              </a:rPr>
              <a:t>mobilnosti</a:t>
            </a:r>
            <a:endParaRPr lang="hr-HR" sz="3600" dirty="0" smtClean="0">
              <a:solidFill>
                <a:srgbClr val="C00000"/>
              </a:solidFill>
              <a:latin typeface="Co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C00000"/>
                </a:solidFill>
                <a:latin typeface="Colibri"/>
              </a:rPr>
              <a:t>redovito </a:t>
            </a:r>
            <a:r>
              <a:rPr lang="vi-VN" dirty="0">
                <a:solidFill>
                  <a:srgbClr val="C00000"/>
                </a:solidFill>
                <a:latin typeface="Colibri"/>
              </a:rPr>
              <a:t>pohađanje svih pripremnih aktivnosti</a:t>
            </a: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C00000"/>
                </a:solidFill>
                <a:latin typeface="Colibri"/>
              </a:rPr>
              <a:t>redovito </a:t>
            </a:r>
            <a:r>
              <a:rPr lang="vi-VN" dirty="0">
                <a:solidFill>
                  <a:srgbClr val="C00000"/>
                </a:solidFill>
                <a:latin typeface="Colibri"/>
              </a:rPr>
              <a:t>pohađanje stručne prakse tijekom mobilnosti</a:t>
            </a: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C00000"/>
                </a:solidFill>
                <a:latin typeface="Colibri"/>
              </a:rPr>
              <a:t>uvažavanje </a:t>
            </a:r>
            <a:r>
              <a:rPr lang="vi-VN" dirty="0">
                <a:solidFill>
                  <a:srgbClr val="C00000"/>
                </a:solidFill>
                <a:latin typeface="Colibri"/>
              </a:rPr>
              <a:t>i poštivanje ostalih sudionika mobilnosti i djelatnika Škole koji će biti u pratnji učenicima</a:t>
            </a: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C00000"/>
                </a:solidFill>
                <a:latin typeface="Colibri"/>
              </a:rPr>
              <a:t>redovito </a:t>
            </a:r>
            <a:r>
              <a:rPr lang="vi-VN" dirty="0">
                <a:solidFill>
                  <a:srgbClr val="C00000"/>
                </a:solidFill>
                <a:latin typeface="Colibri"/>
              </a:rPr>
              <a:t>vođenje Dnevnika rada</a:t>
            </a: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C00000"/>
                </a:solidFill>
                <a:latin typeface="Colibri"/>
              </a:rPr>
              <a:t>održavanje </a:t>
            </a:r>
            <a:r>
              <a:rPr lang="vi-VN" dirty="0">
                <a:solidFill>
                  <a:srgbClr val="C00000"/>
                </a:solidFill>
                <a:latin typeface="Colibri"/>
              </a:rPr>
              <a:t>dnevnih evaluacijskih sastanaka tijekom mobilnosti</a:t>
            </a: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C00000"/>
                </a:solidFill>
                <a:latin typeface="Colibri"/>
              </a:rPr>
              <a:t>učenici </a:t>
            </a:r>
            <a:r>
              <a:rPr lang="vi-VN" dirty="0">
                <a:solidFill>
                  <a:srgbClr val="C00000"/>
                </a:solidFill>
                <a:latin typeface="Colibri"/>
              </a:rPr>
              <a:t>neće konzumirati alkoholna pića i neprimjereno se ponašati za vrijeme mobilnosti</a:t>
            </a: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C00000"/>
                </a:solidFill>
                <a:latin typeface="Colibri"/>
              </a:rPr>
              <a:t>u </a:t>
            </a:r>
            <a:r>
              <a:rPr lang="vi-VN" dirty="0">
                <a:solidFill>
                  <a:srgbClr val="C00000"/>
                </a:solidFill>
                <a:latin typeface="Colibri"/>
              </a:rPr>
              <a:t>slučaju nekih problema, obavezno će se posavjetovati s osobama u pratnji</a:t>
            </a:r>
          </a:p>
          <a:p>
            <a:pPr>
              <a:buFont typeface="Wingdings" pitchFamily="2" charset="2"/>
              <a:buChar char="Ø"/>
            </a:pPr>
            <a:endParaRPr lang="hr-HR" dirty="0"/>
          </a:p>
        </p:txBody>
      </p:sp>
      <p:pic>
        <p:nvPicPr>
          <p:cNvPr id="5" name="Slika 5"/>
          <p:cNvPicPr/>
          <p:nvPr/>
        </p:nvPicPr>
        <p:blipFill>
          <a:blip r:embed="rId3">
            <a:lum bright="-5000" contras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5857892"/>
            <a:ext cx="5353050" cy="785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46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kvir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6" y="0"/>
            <a:ext cx="908824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vi-VN" sz="3600" dirty="0">
                <a:solidFill>
                  <a:srgbClr val="C00000"/>
                </a:solidFill>
                <a:latin typeface="Colibri"/>
              </a:rPr>
              <a:t>Postupak prijav</a:t>
            </a:r>
            <a:r>
              <a:rPr lang="hr-HR" sz="3600" dirty="0" smtClean="0">
                <a:solidFill>
                  <a:srgbClr val="C00000"/>
                </a:solidFill>
                <a:latin typeface="Colibri"/>
              </a:rPr>
              <a:t>e</a:t>
            </a:r>
            <a:endParaRPr lang="hr-HR" sz="3600" dirty="0" smtClean="0">
              <a:solidFill>
                <a:srgbClr val="C00000"/>
              </a:solidFill>
              <a:latin typeface="Co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hr-HR" dirty="0">
                <a:solidFill>
                  <a:srgbClr val="C00000"/>
                </a:solidFill>
                <a:latin typeface="Colibri"/>
              </a:rPr>
              <a:t>p</a:t>
            </a:r>
            <a:r>
              <a:rPr lang="hr-HR" dirty="0" smtClean="0">
                <a:solidFill>
                  <a:srgbClr val="C00000"/>
                </a:solidFill>
                <a:latin typeface="Colibri"/>
              </a:rPr>
              <a:t>redaja </a:t>
            </a:r>
            <a:r>
              <a:rPr lang="vi-VN" dirty="0" smtClean="0">
                <a:solidFill>
                  <a:srgbClr val="C00000"/>
                </a:solidFill>
                <a:latin typeface="Colibri"/>
              </a:rPr>
              <a:t>dokumentacij</a:t>
            </a:r>
            <a:r>
              <a:rPr lang="hr-HR" dirty="0" smtClean="0">
                <a:solidFill>
                  <a:srgbClr val="C00000"/>
                </a:solidFill>
                <a:latin typeface="Colibri"/>
              </a:rPr>
              <a:t>e</a:t>
            </a:r>
            <a:r>
              <a:rPr lang="vi-VN" dirty="0" smtClean="0">
                <a:solidFill>
                  <a:srgbClr val="C00000"/>
                </a:solidFill>
                <a:latin typeface="Colibri"/>
              </a:rPr>
              <a:t> do </a:t>
            </a:r>
            <a:r>
              <a:rPr lang="vi-VN" dirty="0">
                <a:solidFill>
                  <a:srgbClr val="C00000"/>
                </a:solidFill>
                <a:latin typeface="Colibri"/>
              </a:rPr>
              <a:t>srijede 17. listopada (uključujući i taj dan) u ured pedagoga ili školsku </a:t>
            </a:r>
            <a:r>
              <a:rPr lang="vi-VN" dirty="0" smtClean="0">
                <a:solidFill>
                  <a:srgbClr val="C00000"/>
                </a:solidFill>
                <a:latin typeface="Colibri"/>
              </a:rPr>
              <a:t>knjižnicu</a:t>
            </a:r>
            <a:endParaRPr lang="hr-HR" dirty="0" smtClean="0">
              <a:solidFill>
                <a:srgbClr val="C00000"/>
              </a:solidFill>
              <a:latin typeface="Colibri"/>
            </a:endParaRPr>
          </a:p>
          <a:p>
            <a:pPr>
              <a:buFont typeface="Wingdings" pitchFamily="2" charset="2"/>
              <a:buChar char="Ø"/>
            </a:pPr>
            <a:r>
              <a:rPr lang="hr-HR" dirty="0">
                <a:solidFill>
                  <a:srgbClr val="C00000"/>
                </a:solidFill>
                <a:latin typeface="Colibri"/>
              </a:rPr>
              <a:t>r</a:t>
            </a:r>
            <a:r>
              <a:rPr lang="vi-VN" dirty="0" smtClean="0">
                <a:solidFill>
                  <a:srgbClr val="C00000"/>
                </a:solidFill>
                <a:latin typeface="Colibri"/>
              </a:rPr>
              <a:t>ezultati </a:t>
            </a:r>
            <a:r>
              <a:rPr lang="vi-VN" dirty="0">
                <a:solidFill>
                  <a:srgbClr val="C00000"/>
                </a:solidFill>
                <a:latin typeface="Colibri"/>
              </a:rPr>
              <a:t>će biti objavljeni pod šiframa učenika </a:t>
            </a:r>
            <a:r>
              <a:rPr lang="vi-VN" dirty="0" smtClean="0">
                <a:solidFill>
                  <a:srgbClr val="C00000"/>
                </a:solidFill>
                <a:latin typeface="Colibri"/>
              </a:rPr>
              <a:t>do </a:t>
            </a:r>
            <a:r>
              <a:rPr lang="vi-VN" dirty="0">
                <a:solidFill>
                  <a:srgbClr val="C00000"/>
                </a:solidFill>
                <a:latin typeface="Colibri"/>
              </a:rPr>
              <a:t>22. </a:t>
            </a:r>
            <a:r>
              <a:rPr lang="vi-VN" dirty="0" smtClean="0">
                <a:solidFill>
                  <a:srgbClr val="C00000"/>
                </a:solidFill>
                <a:latin typeface="Colibri"/>
              </a:rPr>
              <a:t>listopada</a:t>
            </a:r>
            <a:endParaRPr lang="vi-VN" dirty="0">
              <a:solidFill>
                <a:srgbClr val="C00000"/>
              </a:solidFill>
              <a:latin typeface="Colibri"/>
            </a:endParaRP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solidFill>
                  <a:srgbClr val="C00000"/>
                </a:solidFill>
                <a:latin typeface="Colibri"/>
              </a:rPr>
              <a:t>n</a:t>
            </a:r>
            <a:r>
              <a:rPr lang="vi-VN" dirty="0" smtClean="0">
                <a:solidFill>
                  <a:srgbClr val="C00000"/>
                </a:solidFill>
                <a:latin typeface="Colibri"/>
              </a:rPr>
              <a:t>akon odabira, </a:t>
            </a:r>
            <a:r>
              <a:rPr lang="vi-VN" dirty="0">
                <a:solidFill>
                  <a:srgbClr val="C00000"/>
                </a:solidFill>
                <a:latin typeface="Colibri"/>
              </a:rPr>
              <a:t>sudionici mobilnosti, odnosno njihovi roditelji/skrbnici, sklapaju sa školom ugovor kojim se obvezuju na izvršavanje svojih obaveza kako ne bi morali vraćati sredstva utrošena na </a:t>
            </a:r>
            <a:r>
              <a:rPr lang="vi-VN" dirty="0" smtClean="0">
                <a:solidFill>
                  <a:srgbClr val="C00000"/>
                </a:solidFill>
                <a:latin typeface="Colibri"/>
              </a:rPr>
              <a:t>mobilnost</a:t>
            </a:r>
            <a:endParaRPr lang="vi-VN" dirty="0">
              <a:solidFill>
                <a:srgbClr val="C00000"/>
              </a:solidFill>
              <a:latin typeface="Colibri"/>
            </a:endParaRPr>
          </a:p>
          <a:p>
            <a:pPr>
              <a:buFont typeface="Wingdings" pitchFamily="2" charset="2"/>
              <a:buChar char="Ø"/>
            </a:pPr>
            <a:endParaRPr lang="hr-HR" dirty="0"/>
          </a:p>
        </p:txBody>
      </p:sp>
      <p:pic>
        <p:nvPicPr>
          <p:cNvPr id="5" name="Slika 5"/>
          <p:cNvPicPr/>
          <p:nvPr/>
        </p:nvPicPr>
        <p:blipFill>
          <a:blip r:embed="rId3">
            <a:lum bright="-5000" contras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5857892"/>
            <a:ext cx="5353050" cy="785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16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kvir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6" y="0"/>
            <a:ext cx="908824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3643338" cy="1143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Rezervna lista</a:t>
            </a:r>
            <a:endParaRPr lang="hr-H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428737"/>
            <a:ext cx="7858180" cy="428628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vi-VN" sz="2800" dirty="0" smtClean="0">
                <a:solidFill>
                  <a:srgbClr val="C00000"/>
                </a:solidFill>
                <a:latin typeface="Colibri"/>
              </a:rPr>
              <a:t>odabrati će se po 3 učenika iz svakog zanimanja koji će biti na rezervnoj listi a koji će zajedno s prvoodabranima pohađati sve pripremne aktivnost </a:t>
            </a:r>
            <a:endParaRPr lang="hr-HR" sz="2800" dirty="0" smtClean="0">
              <a:solidFill>
                <a:srgbClr val="C00000"/>
              </a:solidFill>
              <a:latin typeface="Colibri"/>
            </a:endParaRPr>
          </a:p>
          <a:p>
            <a:pPr>
              <a:buFont typeface="Wingdings" pitchFamily="2" charset="2"/>
              <a:buChar char="Ø"/>
            </a:pPr>
            <a:r>
              <a:rPr lang="hr-HR" sz="2800" dirty="0" smtClean="0">
                <a:solidFill>
                  <a:srgbClr val="C00000"/>
                </a:solidFill>
                <a:latin typeface="Colibri"/>
              </a:rPr>
              <a:t>u</a:t>
            </a:r>
            <a:r>
              <a:rPr lang="vi-VN" sz="2800" dirty="0" smtClean="0">
                <a:solidFill>
                  <a:srgbClr val="C00000"/>
                </a:solidFill>
                <a:latin typeface="Colibri"/>
              </a:rPr>
              <a:t>čenici s rezervne listi moći će sudjelovati u mobilnosti samo u slučaju da netko od odabranih učenika neće moći sudjelovati (bolest ili bilo koja druga vrsta spriječenosti).</a:t>
            </a:r>
            <a:endParaRPr lang="hr-HR" sz="2800" dirty="0" smtClean="0">
              <a:solidFill>
                <a:srgbClr val="C00000"/>
              </a:solidFill>
              <a:latin typeface="Colibri"/>
            </a:endParaRPr>
          </a:p>
          <a:p>
            <a:endParaRPr lang="hr-HR" dirty="0"/>
          </a:p>
        </p:txBody>
      </p:sp>
      <p:pic>
        <p:nvPicPr>
          <p:cNvPr id="5" name="Slika 5"/>
          <p:cNvPicPr/>
          <p:nvPr/>
        </p:nvPicPr>
        <p:blipFill>
          <a:blip r:embed="rId3">
            <a:lum bright="-5000" contras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5857892"/>
            <a:ext cx="5353050" cy="74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kvir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6" y="0"/>
            <a:ext cx="908824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Aktivnosti prije mobilnosti…</a:t>
            </a:r>
            <a:endParaRPr lang="hr-H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hr-HR" sz="4000" dirty="0">
                <a:solidFill>
                  <a:srgbClr val="C00000"/>
                </a:solidFill>
              </a:rPr>
              <a:t>p</a:t>
            </a:r>
            <a:r>
              <a:rPr lang="hr-HR" sz="4000" dirty="0" smtClean="0">
                <a:solidFill>
                  <a:srgbClr val="C00000"/>
                </a:solidFill>
              </a:rPr>
              <a:t>edagoške pripreme</a:t>
            </a:r>
          </a:p>
          <a:p>
            <a:pPr>
              <a:buFont typeface="Wingdings" pitchFamily="2" charset="2"/>
              <a:buChar char="Ø"/>
            </a:pPr>
            <a:r>
              <a:rPr lang="hr-HR" sz="4000" dirty="0">
                <a:solidFill>
                  <a:srgbClr val="C00000"/>
                </a:solidFill>
              </a:rPr>
              <a:t>k</a:t>
            </a:r>
            <a:r>
              <a:rPr lang="hr-HR" sz="4000" dirty="0" smtClean="0">
                <a:solidFill>
                  <a:srgbClr val="C00000"/>
                </a:solidFill>
              </a:rPr>
              <a:t>ulturološke pripreme</a:t>
            </a:r>
          </a:p>
          <a:p>
            <a:pPr>
              <a:buFont typeface="Wingdings" pitchFamily="2" charset="2"/>
              <a:buChar char="Ø"/>
            </a:pPr>
            <a:r>
              <a:rPr lang="hr-HR" sz="4000" dirty="0">
                <a:solidFill>
                  <a:srgbClr val="C00000"/>
                </a:solidFill>
              </a:rPr>
              <a:t>j</a:t>
            </a:r>
            <a:r>
              <a:rPr lang="hr-HR" sz="4000" dirty="0" smtClean="0">
                <a:solidFill>
                  <a:srgbClr val="C00000"/>
                </a:solidFill>
              </a:rPr>
              <a:t>ezične pripreme</a:t>
            </a:r>
          </a:p>
          <a:p>
            <a:pPr>
              <a:buFont typeface="Wingdings" pitchFamily="2" charset="2"/>
              <a:buChar char="Ø"/>
            </a:pPr>
            <a:r>
              <a:rPr lang="hr-HR" sz="4000" dirty="0">
                <a:solidFill>
                  <a:srgbClr val="C00000"/>
                </a:solidFill>
              </a:rPr>
              <a:t>i</a:t>
            </a:r>
            <a:r>
              <a:rPr lang="hr-HR" sz="4000" dirty="0" smtClean="0">
                <a:solidFill>
                  <a:srgbClr val="C00000"/>
                </a:solidFill>
              </a:rPr>
              <a:t>zrada Europass Curriculum Vitae (CV) </a:t>
            </a:r>
          </a:p>
          <a:p>
            <a:pPr>
              <a:buFont typeface="Wingdings" pitchFamily="2" charset="2"/>
              <a:buChar char="Ø"/>
            </a:pPr>
            <a:r>
              <a:rPr lang="hr-HR" sz="4000" dirty="0">
                <a:solidFill>
                  <a:srgbClr val="C00000"/>
                </a:solidFill>
              </a:rPr>
              <a:t>p</a:t>
            </a:r>
            <a:r>
              <a:rPr lang="hr-HR" sz="4000" dirty="0" smtClean="0">
                <a:solidFill>
                  <a:srgbClr val="C00000"/>
                </a:solidFill>
              </a:rPr>
              <a:t>rovjera valjanosti osobnih i putnih isprava (isprave trebaju biti važeće mjesec dana nakon isteka mobilnosti)</a:t>
            </a:r>
          </a:p>
          <a:p>
            <a:pPr>
              <a:buFont typeface="Wingdings" pitchFamily="2" charset="2"/>
              <a:buChar char="Ø"/>
            </a:pPr>
            <a:r>
              <a:rPr lang="hr-HR" sz="4000" dirty="0" err="1">
                <a:solidFill>
                  <a:srgbClr val="C00000"/>
                </a:solidFill>
              </a:rPr>
              <a:t>i</a:t>
            </a:r>
            <a:r>
              <a:rPr lang="hr-HR" sz="4000" dirty="0" err="1" smtClean="0">
                <a:solidFill>
                  <a:srgbClr val="C00000"/>
                </a:solidFill>
              </a:rPr>
              <a:t>shodovanje</a:t>
            </a:r>
            <a:r>
              <a:rPr lang="hr-HR" sz="4000" dirty="0" smtClean="0">
                <a:solidFill>
                  <a:srgbClr val="C00000"/>
                </a:solidFill>
              </a:rPr>
              <a:t> Europske iskaznice zdravstvenog osiguranja</a:t>
            </a:r>
          </a:p>
          <a:p>
            <a:pPr>
              <a:buFont typeface="Wingdings" pitchFamily="2" charset="2"/>
              <a:buChar char="Ø"/>
            </a:pPr>
            <a:r>
              <a:rPr lang="hr-HR" sz="4000" dirty="0">
                <a:solidFill>
                  <a:srgbClr val="C00000"/>
                </a:solidFill>
              </a:rPr>
              <a:t>p</a:t>
            </a:r>
            <a:r>
              <a:rPr lang="hr-HR" sz="4000" dirty="0" smtClean="0">
                <a:solidFill>
                  <a:srgbClr val="C00000"/>
                </a:solidFill>
              </a:rPr>
              <a:t>otpisivanje Ugovora o provedbi stručne prakse, koji definira plan aktivnosti  obveze i odgovornosti svih uključenih strana (na zajedničkom roditeljskom sastanku, krajem godine)</a:t>
            </a:r>
          </a:p>
          <a:p>
            <a:pPr>
              <a:buFont typeface="Wingdings" pitchFamily="2" charset="2"/>
              <a:buChar char="Ø"/>
            </a:pPr>
            <a:endParaRPr lang="hr-HR" dirty="0"/>
          </a:p>
        </p:txBody>
      </p:sp>
      <p:pic>
        <p:nvPicPr>
          <p:cNvPr id="5" name="Slika 5"/>
          <p:cNvPicPr/>
          <p:nvPr/>
        </p:nvPicPr>
        <p:blipFill>
          <a:blip r:embed="rId3">
            <a:lum bright="-5000" contras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728"/>
            <a:ext cx="4281480" cy="1143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Untitled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9000" contrast="-28000"/>
          </a:blip>
          <a:stretch>
            <a:fillRect/>
          </a:stretch>
        </p:blipFill>
        <p:spPr>
          <a:xfrm>
            <a:off x="0" y="0"/>
            <a:ext cx="9144000" cy="6858000"/>
          </a:xfrm>
          <a:ln w="38100">
            <a:solidFill>
              <a:srgbClr val="C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500042"/>
            <a:ext cx="4214842" cy="1143000"/>
          </a:xfr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hr-HR" dirty="0" smtClean="0">
                <a:solidFill>
                  <a:srgbClr val="C00000"/>
                </a:solidFill>
              </a:rPr>
              <a:t>O projektu: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1841243"/>
            <a:ext cx="6858048" cy="4031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C00000"/>
                </a:solidFill>
              </a:rPr>
              <a:t>Naziv</a:t>
            </a:r>
            <a:r>
              <a:rPr lang="hr-HR" sz="3200" dirty="0" smtClean="0">
                <a:solidFill>
                  <a:srgbClr val="C00000"/>
                </a:solidFill>
              </a:rPr>
              <a:t> : We care, We share for the future</a:t>
            </a:r>
          </a:p>
          <a:p>
            <a:r>
              <a:rPr lang="hr-HR" sz="3200" b="1" dirty="0" smtClean="0">
                <a:solidFill>
                  <a:srgbClr val="C00000"/>
                </a:solidFill>
              </a:rPr>
              <a:t>Akronim</a:t>
            </a:r>
            <a:r>
              <a:rPr lang="hr-HR" sz="3200" dirty="0" smtClean="0">
                <a:solidFill>
                  <a:srgbClr val="C00000"/>
                </a:solidFill>
              </a:rPr>
              <a:t>:  We care, we share</a:t>
            </a:r>
          </a:p>
          <a:p>
            <a:r>
              <a:rPr lang="hr-HR" sz="3200" b="1" dirty="0" smtClean="0">
                <a:solidFill>
                  <a:srgbClr val="C00000"/>
                </a:solidFill>
              </a:rPr>
              <a:t>Program</a:t>
            </a:r>
            <a:r>
              <a:rPr lang="hr-HR" sz="3200" dirty="0" smtClean="0">
                <a:solidFill>
                  <a:srgbClr val="C00000"/>
                </a:solidFill>
              </a:rPr>
              <a:t>: Erasmus</a:t>
            </a:r>
            <a:r>
              <a:rPr lang="hr-HR" sz="3200" baseline="30000" dirty="0" smtClean="0">
                <a:solidFill>
                  <a:srgbClr val="C00000"/>
                </a:solidFill>
              </a:rPr>
              <a:t>+</a:t>
            </a:r>
          </a:p>
          <a:p>
            <a:r>
              <a:rPr lang="hr-HR" sz="3200" b="1" dirty="0">
                <a:solidFill>
                  <a:srgbClr val="C00000"/>
                </a:solidFill>
              </a:rPr>
              <a:t>Tip aktivnosti</a:t>
            </a:r>
            <a:r>
              <a:rPr lang="hr-HR" sz="3200" dirty="0">
                <a:solidFill>
                  <a:srgbClr val="C00000"/>
                </a:solidFill>
              </a:rPr>
              <a:t>: </a:t>
            </a:r>
            <a:r>
              <a:rPr lang="hr-HR" sz="3200" dirty="0" smtClean="0">
                <a:solidFill>
                  <a:srgbClr val="C00000"/>
                </a:solidFill>
              </a:rPr>
              <a:t>Mobilnost u svrhu učenja za pojedince</a:t>
            </a:r>
          </a:p>
          <a:p>
            <a:r>
              <a:rPr lang="hr-HR" sz="3200" b="1" dirty="0" smtClean="0">
                <a:solidFill>
                  <a:srgbClr val="C00000"/>
                </a:solidFill>
              </a:rPr>
              <a:t>Vrijednost projekta</a:t>
            </a:r>
            <a:r>
              <a:rPr lang="hr-HR" sz="3200" dirty="0" smtClean="0">
                <a:solidFill>
                  <a:srgbClr val="C00000"/>
                </a:solidFill>
              </a:rPr>
              <a:t>: 96. 779, 00 EUR</a:t>
            </a:r>
          </a:p>
          <a:p>
            <a:endParaRPr lang="hr-HR" sz="3200" dirty="0" smtClean="0">
              <a:solidFill>
                <a:srgbClr val="C00000"/>
              </a:solidFill>
            </a:endParaRPr>
          </a:p>
          <a:p>
            <a:endParaRPr lang="hr-HR" sz="3200" dirty="0">
              <a:solidFill>
                <a:srgbClr val="C00000"/>
              </a:solidFill>
            </a:endParaRPr>
          </a:p>
        </p:txBody>
      </p:sp>
      <p:pic>
        <p:nvPicPr>
          <p:cNvPr id="9" name="Slika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5972175"/>
            <a:ext cx="5353050" cy="8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kvir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6" y="0"/>
            <a:ext cx="908824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5143536" cy="1143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i boravak</a:t>
            </a:r>
            <a:endParaRPr lang="hr-H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500174"/>
            <a:ext cx="6643734" cy="400052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hr-HR" sz="3500" dirty="0">
                <a:solidFill>
                  <a:srgbClr val="C00000"/>
                </a:solidFill>
              </a:rPr>
              <a:t>a</a:t>
            </a:r>
            <a:r>
              <a:rPr lang="hr-HR" sz="3500" dirty="0" smtClean="0">
                <a:solidFill>
                  <a:srgbClr val="C00000"/>
                </a:solidFill>
              </a:rPr>
              <a:t>utobus: Zadar – Slavonski Brod – Osijek – Budimpešta</a:t>
            </a:r>
          </a:p>
          <a:p>
            <a:pPr>
              <a:buFont typeface="Wingdings" pitchFamily="2" charset="2"/>
              <a:buChar char="Ø"/>
            </a:pPr>
            <a:r>
              <a:rPr lang="hr-HR" sz="3500" dirty="0">
                <a:solidFill>
                  <a:srgbClr val="C00000"/>
                </a:solidFill>
              </a:rPr>
              <a:t>a</a:t>
            </a:r>
            <a:r>
              <a:rPr lang="hr-HR" sz="3500" dirty="0" smtClean="0">
                <a:solidFill>
                  <a:srgbClr val="C00000"/>
                </a:solidFill>
              </a:rPr>
              <a:t>vion: Budimpešta – </a:t>
            </a:r>
            <a:r>
              <a:rPr lang="hr-HR" sz="3500" dirty="0" err="1" smtClean="0">
                <a:solidFill>
                  <a:srgbClr val="C00000"/>
                </a:solidFill>
              </a:rPr>
              <a:t>Braga</a:t>
            </a:r>
            <a:endParaRPr lang="hr-HR" sz="35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sz="3500" dirty="0" smtClean="0">
                <a:solidFill>
                  <a:srgbClr val="C00000"/>
                </a:solidFill>
              </a:rPr>
              <a:t>24h nadzor djelatnika partnera iz Portugala</a:t>
            </a:r>
          </a:p>
          <a:p>
            <a:pPr>
              <a:buFont typeface="Wingdings" pitchFamily="2" charset="2"/>
              <a:buChar char="Ø"/>
            </a:pPr>
            <a:r>
              <a:rPr lang="hr-HR" sz="3500" dirty="0" smtClean="0">
                <a:solidFill>
                  <a:srgbClr val="C00000"/>
                </a:solidFill>
              </a:rPr>
              <a:t>3 obroka dnevno </a:t>
            </a:r>
          </a:p>
          <a:p>
            <a:pPr>
              <a:buFont typeface="Wingdings" pitchFamily="2" charset="2"/>
              <a:buChar char="Ø"/>
            </a:pPr>
            <a:r>
              <a:rPr lang="hr-HR" sz="3500" dirty="0" smtClean="0">
                <a:solidFill>
                  <a:srgbClr val="C00000"/>
                </a:solidFill>
              </a:rPr>
              <a:t>džeparac</a:t>
            </a:r>
          </a:p>
          <a:p>
            <a:pPr>
              <a:buFont typeface="Wingdings" pitchFamily="2" charset="2"/>
              <a:buChar char="Ø"/>
            </a:pPr>
            <a:r>
              <a:rPr lang="hr-HR" sz="3500" dirty="0">
                <a:solidFill>
                  <a:srgbClr val="C00000"/>
                </a:solidFill>
              </a:rPr>
              <a:t>p</a:t>
            </a:r>
            <a:r>
              <a:rPr lang="hr-HR" sz="3500" dirty="0" smtClean="0">
                <a:solidFill>
                  <a:srgbClr val="C00000"/>
                </a:solidFill>
              </a:rPr>
              <a:t>ratnja: 1 (Osijek) + 1 (Zadar) tijekom prvih tjedan dana, 1 (Slavonski Brod) tijekom sva tri tjedna</a:t>
            </a:r>
          </a:p>
          <a:p>
            <a:pPr>
              <a:buFont typeface="Wingdings" pitchFamily="2" charset="2"/>
              <a:buChar char="Ø"/>
            </a:pPr>
            <a:endParaRPr lang="hr-HR" dirty="0" smtClean="0">
              <a:solidFill>
                <a:srgbClr val="C00000"/>
              </a:solidFill>
            </a:endParaRPr>
          </a:p>
          <a:p>
            <a:endParaRPr lang="hr-HR" dirty="0"/>
          </a:p>
        </p:txBody>
      </p:sp>
      <p:pic>
        <p:nvPicPr>
          <p:cNvPr id="5" name="Slika 5"/>
          <p:cNvPicPr/>
          <p:nvPr/>
        </p:nvPicPr>
        <p:blipFill>
          <a:blip r:embed="rId3">
            <a:lum bright="-5000" contras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5715016"/>
            <a:ext cx="5353050" cy="814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951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kvir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6" y="0"/>
            <a:ext cx="908824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143000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/>
          <a:lstStyle/>
          <a:p>
            <a:pPr algn="l"/>
            <a:r>
              <a:rPr lang="hr-H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Smještaj</a:t>
            </a:r>
            <a:endParaRPr lang="hr-H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Hotel Basic Braga Urban </a:t>
            </a:r>
            <a:r>
              <a:rPr lang="hr-HR" dirty="0" smtClean="0">
                <a:solidFill>
                  <a:srgbClr val="C00000"/>
                </a:solidFill>
              </a:rPr>
              <a:t>/</a:t>
            </a:r>
            <a:r>
              <a:rPr lang="en-US" dirty="0" smtClean="0">
                <a:solidFill>
                  <a:srgbClr val="C00000"/>
                </a:solidFill>
              </a:rPr>
              <a:t>Hotel </a:t>
            </a:r>
            <a:r>
              <a:rPr lang="en-US" dirty="0" err="1" smtClean="0">
                <a:solidFill>
                  <a:srgbClr val="C00000"/>
                </a:solidFill>
              </a:rPr>
              <a:t>Estação</a:t>
            </a:r>
            <a:r>
              <a:rPr lang="en-US" dirty="0" smtClean="0">
                <a:solidFill>
                  <a:srgbClr val="C00000"/>
                </a:solidFill>
              </a:rPr>
              <a:t> by Axis </a:t>
            </a:r>
            <a:endParaRPr lang="hr-H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hr-HR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hr-HR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hr-HR" dirty="0" smtClean="0">
              <a:solidFill>
                <a:srgbClr val="C00000"/>
              </a:solidFill>
            </a:endParaRPr>
          </a:p>
        </p:txBody>
      </p:sp>
      <p:pic>
        <p:nvPicPr>
          <p:cNvPr id="4" name="Picture 3" descr="hotel bra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214554"/>
            <a:ext cx="3032124" cy="1845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basic-braga-by-axis-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4071942"/>
            <a:ext cx="300039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otel-residencial-estaca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2285992"/>
            <a:ext cx="342482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7730413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8" y="4000504"/>
            <a:ext cx="321471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5"/>
          <p:cNvPicPr/>
          <p:nvPr/>
        </p:nvPicPr>
        <p:blipFill>
          <a:blip r:embed="rId7">
            <a:lum bright="-5000" contras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428604"/>
            <a:ext cx="4143404" cy="928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76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kvir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6" y="0"/>
            <a:ext cx="908824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5143536" cy="1143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Aktivnosti nakon mobilnosti…</a:t>
            </a:r>
            <a:endParaRPr lang="hr-H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500174"/>
            <a:ext cx="6643734" cy="400052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hr-HR" sz="3500" dirty="0">
                <a:solidFill>
                  <a:srgbClr val="C00000"/>
                </a:solidFill>
              </a:rPr>
              <a:t>u</a:t>
            </a:r>
            <a:r>
              <a:rPr lang="hr-HR" sz="3500" dirty="0" smtClean="0">
                <a:solidFill>
                  <a:srgbClr val="C00000"/>
                </a:solidFill>
              </a:rPr>
              <a:t>čenicima će biti izdane </a:t>
            </a:r>
            <a:r>
              <a:rPr lang="hr-HR" sz="3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Potvrde</a:t>
            </a:r>
            <a:r>
              <a:rPr lang="hr-HR" sz="3500" dirty="0" smtClean="0">
                <a:solidFill>
                  <a:srgbClr val="C00000"/>
                </a:solidFill>
              </a:rPr>
              <a:t> u skladu sa  znanjima, vještinama i kompetencijama stečenim tijekom  stručne prakse te u skladu s brojem sati kojeg su proveli na praksi</a:t>
            </a:r>
          </a:p>
          <a:p>
            <a:pPr>
              <a:buFont typeface="Wingdings" pitchFamily="2" charset="2"/>
              <a:buChar char="Ø"/>
            </a:pPr>
            <a:r>
              <a:rPr lang="hr-HR" sz="3500" dirty="0">
                <a:solidFill>
                  <a:srgbClr val="C00000"/>
                </a:solidFill>
              </a:rPr>
              <a:t>p</a:t>
            </a:r>
            <a:r>
              <a:rPr lang="hr-HR" sz="3500" dirty="0" smtClean="0">
                <a:solidFill>
                  <a:srgbClr val="C00000"/>
                </a:solidFill>
              </a:rPr>
              <a:t>otvrda će vrijediti kao zamjena za obavljanje stručne prakse u RH, sukladno broju sati</a:t>
            </a:r>
          </a:p>
          <a:p>
            <a:pPr>
              <a:buFont typeface="Wingdings" pitchFamily="2" charset="2"/>
              <a:buChar char="Ø"/>
            </a:pPr>
            <a:endParaRPr lang="hr-HR" dirty="0" smtClean="0">
              <a:solidFill>
                <a:srgbClr val="C00000"/>
              </a:solidFill>
            </a:endParaRPr>
          </a:p>
          <a:p>
            <a:endParaRPr lang="hr-HR" dirty="0"/>
          </a:p>
        </p:txBody>
      </p:sp>
      <p:pic>
        <p:nvPicPr>
          <p:cNvPr id="5" name="Slika 5"/>
          <p:cNvPicPr/>
          <p:nvPr/>
        </p:nvPicPr>
        <p:blipFill>
          <a:blip r:embed="rId3">
            <a:lum bright="-5000" contras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5715016"/>
            <a:ext cx="5353050" cy="814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iza - Primaver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15272" y="571480"/>
            <a:ext cx="304800" cy="304800"/>
          </a:xfrm>
          <a:prstGeom prst="rect">
            <a:avLst/>
          </a:prstGeom>
        </p:spPr>
      </p:pic>
      <p:pic>
        <p:nvPicPr>
          <p:cNvPr id="4" name="Picture 3" descr="okvir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56" y="0"/>
            <a:ext cx="908824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4257676" cy="1143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Aktivnosti nakon mobilnosti…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1785926"/>
            <a:ext cx="6429420" cy="350046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dirty="0" smtClean="0">
                <a:solidFill>
                  <a:srgbClr val="C00000"/>
                </a:solidFill>
              </a:rPr>
              <a:t>izrada Europass Mobility Document - osigurat će lakše priznavanje i bolje razumijevanje vještina i kvalifikacija, unutar i izvan granica RH, u svim sustavima obrazovanja i osposobljavanja i na tržištu rada</a:t>
            </a:r>
          </a:p>
          <a:p>
            <a:endParaRPr lang="hr-HR" dirty="0"/>
          </a:p>
        </p:txBody>
      </p:sp>
      <p:pic>
        <p:nvPicPr>
          <p:cNvPr id="5" name="Slika 5"/>
          <p:cNvPicPr/>
          <p:nvPr/>
        </p:nvPicPr>
        <p:blipFill>
          <a:blip r:embed="rId6">
            <a:lum bright="-5000" contras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5715016"/>
            <a:ext cx="5353050" cy="814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4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55px-Flag_of_Portugal.svg.png"/>
          <p:cNvPicPr>
            <a:picLocks noChangeAspect="1"/>
          </p:cNvPicPr>
          <p:nvPr/>
        </p:nvPicPr>
        <p:blipFill>
          <a:blip r:embed="rId2">
            <a:lum bright="-1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Content Placeholder 3" descr="katy-perry-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868" y="214290"/>
            <a:ext cx="2071702" cy="207170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preuzm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785794"/>
            <a:ext cx="2214577" cy="200026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tom-hank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785794"/>
            <a:ext cx="2223704" cy="207170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47831-large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3500438"/>
            <a:ext cx="2357454" cy="185738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preuzmi (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8992" y="4643446"/>
            <a:ext cx="2428872" cy="192882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preuzmi (1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348" y="3531801"/>
            <a:ext cx="2286016" cy="183996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invitation-anniversaire-forme-de-ballon-de-foot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3306" y="2571744"/>
            <a:ext cx="1857388" cy="1857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iza - Primaver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15272" y="571480"/>
            <a:ext cx="304800" cy="304800"/>
          </a:xfrm>
          <a:prstGeom prst="rect">
            <a:avLst/>
          </a:prstGeom>
        </p:spPr>
      </p:pic>
      <p:pic>
        <p:nvPicPr>
          <p:cNvPr id="4" name="Picture 3" descr="okvir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56" y="0"/>
            <a:ext cx="908824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4257676" cy="1143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Iskustvo Srednje medicinske škole Slavonski Brod</a:t>
            </a:r>
            <a:endParaRPr lang="hr-H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1785926"/>
            <a:ext cx="6429420" cy="350046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dirty="0" smtClean="0">
                <a:solidFill>
                  <a:srgbClr val="C00000"/>
                </a:solidFill>
              </a:rPr>
              <a:t>U tri školske godine uspješno provedena 2 </a:t>
            </a:r>
            <a:r>
              <a:rPr lang="hr-HR" dirty="0" err="1" smtClean="0">
                <a:solidFill>
                  <a:srgbClr val="C00000"/>
                </a:solidFill>
              </a:rPr>
              <a:t>Erasmus</a:t>
            </a:r>
            <a:r>
              <a:rPr lang="hr-HR" dirty="0" smtClean="0">
                <a:solidFill>
                  <a:srgbClr val="C00000"/>
                </a:solidFill>
              </a:rPr>
              <a:t>+ projekta:</a:t>
            </a:r>
          </a:p>
          <a:p>
            <a:pPr lvl="1">
              <a:buFont typeface="Wingdings" pitchFamily="2" charset="2"/>
              <a:buChar char="Ø"/>
            </a:pPr>
            <a:r>
              <a:rPr lang="hr-HR" dirty="0" smtClean="0">
                <a:solidFill>
                  <a:srgbClr val="C00000"/>
                </a:solidFill>
              </a:rPr>
              <a:t>Sevilla (mobilnost nastavnika = 11, mobilnost učenika = 20) – 3 tjedna</a:t>
            </a:r>
          </a:p>
          <a:p>
            <a:pPr lvl="1">
              <a:buFont typeface="Wingdings" pitchFamily="2" charset="2"/>
              <a:buChar char="Ø"/>
            </a:pPr>
            <a:r>
              <a:rPr lang="hr-HR" dirty="0" err="1" smtClean="0">
                <a:solidFill>
                  <a:srgbClr val="C00000"/>
                </a:solidFill>
              </a:rPr>
              <a:t>Leipzig</a:t>
            </a:r>
            <a:r>
              <a:rPr lang="hr-HR" dirty="0" smtClean="0">
                <a:solidFill>
                  <a:srgbClr val="C00000"/>
                </a:solidFill>
              </a:rPr>
              <a:t> (mobilnost nastavnika = 7, mobilnost učenika = 40) – 2 tjedna</a:t>
            </a:r>
          </a:p>
          <a:p>
            <a:endParaRPr lang="hr-HR" dirty="0"/>
          </a:p>
        </p:txBody>
      </p:sp>
      <p:pic>
        <p:nvPicPr>
          <p:cNvPr id="5" name="Slika 5"/>
          <p:cNvPicPr/>
          <p:nvPr/>
        </p:nvPicPr>
        <p:blipFill>
          <a:blip r:embed="rId6">
            <a:lum bright="-5000" contras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5715016"/>
            <a:ext cx="5353050" cy="814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694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4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Untitled.png"/>
          <p:cNvPicPr>
            <a:picLocks noChangeAspect="1"/>
          </p:cNvPicPr>
          <p:nvPr/>
        </p:nvPicPr>
        <p:blipFill>
          <a:blip r:embed="rId2">
            <a:lum bright="29000" contrast="-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84" y="3857629"/>
            <a:ext cx="5572164" cy="18573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pažnji!</a:t>
            </a:r>
            <a:endParaRPr lang="hr-HR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5"/>
          <p:cNvPicPr/>
          <p:nvPr/>
        </p:nvPicPr>
        <p:blipFill>
          <a:blip r:embed="rId3">
            <a:lum bright="-5000" contras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5786454"/>
            <a:ext cx="5353050" cy="814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Untitled.png"/>
          <p:cNvPicPr>
            <a:picLocks noChangeAspect="1"/>
          </p:cNvPicPr>
          <p:nvPr/>
        </p:nvPicPr>
        <p:blipFill>
          <a:blip r:embed="rId2">
            <a:lum bright="29000" contrast="-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3357586" cy="1143000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hr-HR" dirty="0" smtClean="0">
                <a:solidFill>
                  <a:srgbClr val="C00000"/>
                </a:solidFill>
              </a:rPr>
              <a:t>Ciljne skupine</a:t>
            </a:r>
            <a:endParaRPr lang="hr-HR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643050"/>
            <a:ext cx="6643734" cy="414340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214414" y="5857892"/>
            <a:ext cx="6643734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r-HR" sz="2800" b="1" dirty="0" smtClean="0">
                <a:solidFill>
                  <a:srgbClr val="C00000"/>
                </a:solidFill>
              </a:rPr>
              <a:t>Vrijeme trajanja mobilnosti</a:t>
            </a:r>
            <a:r>
              <a:rPr lang="hr-HR" sz="2800" dirty="0" smtClean="0">
                <a:solidFill>
                  <a:srgbClr val="C00000"/>
                </a:solidFill>
              </a:rPr>
              <a:t>: 2. veljače 2019. – 23. veljače 2019. </a:t>
            </a:r>
          </a:p>
        </p:txBody>
      </p:sp>
      <p:pic>
        <p:nvPicPr>
          <p:cNvPr id="8" name="Picture 7" descr="we care we sha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285728"/>
            <a:ext cx="1571844" cy="98121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Untitled.png"/>
          <p:cNvPicPr>
            <a:picLocks noChangeAspect="1"/>
          </p:cNvPicPr>
          <p:nvPr/>
        </p:nvPicPr>
        <p:blipFill>
          <a:blip r:embed="rId2">
            <a:lum bright="29000" contrast="-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1071546"/>
            <a:ext cx="6572296" cy="1071570"/>
          </a:xfr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C00000"/>
                </a:solidFill>
              </a:rPr>
              <a:t>Partner projekta u Portugalu</a:t>
            </a:r>
            <a:endParaRPr lang="hr-HR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braga mob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-18000" contrast="26000"/>
          </a:blip>
          <a:stretch>
            <a:fillRect/>
          </a:stretch>
        </p:blipFill>
        <p:spPr>
          <a:xfrm>
            <a:off x="1285852" y="2214554"/>
            <a:ext cx="6572296" cy="4500570"/>
          </a:xfrm>
          <a:ln w="2222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Slika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85728"/>
            <a:ext cx="5353050" cy="74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Untitled.png"/>
          <p:cNvPicPr>
            <a:picLocks noChangeAspect="1"/>
          </p:cNvPicPr>
          <p:nvPr/>
        </p:nvPicPr>
        <p:blipFill>
          <a:blip r:embed="rId2">
            <a:lum bright="29000" contrast="-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85852" y="2000241"/>
            <a:ext cx="6572296" cy="321471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Ustanove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kojima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će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učenici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obavljati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kliničke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vježbe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strukovnu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praksu</a:t>
            </a:r>
            <a:endParaRPr lang="hr-HR" sz="4800" dirty="0"/>
          </a:p>
        </p:txBody>
      </p:sp>
      <p:pic>
        <p:nvPicPr>
          <p:cNvPr id="6" name="Slika 5"/>
          <p:cNvPicPr/>
          <p:nvPr/>
        </p:nvPicPr>
        <p:blipFill>
          <a:blip r:embed="rId3">
            <a:lum bright="-5000" contras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5857892"/>
            <a:ext cx="5353050" cy="74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kvir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8" y="0"/>
            <a:ext cx="908824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500173"/>
            <a:ext cx="6715172" cy="107157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hr-H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Kulturno-socijalni centar Santo Adriausa</a:t>
            </a:r>
          </a:p>
          <a:p>
            <a:pPr algn="ctr">
              <a:buNone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Cultural e Social de Santo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Adrião</a:t>
            </a:r>
            <a:endParaRPr lang="hr-H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san adria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714621"/>
            <a:ext cx="6362690" cy="3000396"/>
          </a:xfrm>
          <a:prstGeom prst="rect">
            <a:avLst/>
          </a:prstGeom>
        </p:spPr>
      </p:pic>
      <p:pic>
        <p:nvPicPr>
          <p:cNvPr id="6" name="Slika 5"/>
          <p:cNvPicPr/>
          <p:nvPr/>
        </p:nvPicPr>
        <p:blipFill>
          <a:blip r:embed="rId4">
            <a:lum bright="-5000" contras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5857892"/>
            <a:ext cx="5353050" cy="74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kvir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8" y="0"/>
            <a:ext cx="908824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214290"/>
            <a:ext cx="6572296" cy="1257296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hr-H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Društveni i župni centar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Mire de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Tibães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r-HR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Social e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Paroquial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Mire de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Tibães</a:t>
            </a:r>
            <a:endParaRPr lang="hr-H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18380_800x8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1714488"/>
            <a:ext cx="6072230" cy="3643338"/>
          </a:xfrm>
          <a:prstGeom prst="rect">
            <a:avLst/>
          </a:prstGeom>
        </p:spPr>
      </p:pic>
      <p:pic>
        <p:nvPicPr>
          <p:cNvPr id="6" name="Slika 5"/>
          <p:cNvPicPr/>
          <p:nvPr/>
        </p:nvPicPr>
        <p:blipFill>
          <a:blip r:embed="rId6">
            <a:lum bright="-5000" contras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5572140"/>
            <a:ext cx="5353050" cy="102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Mariza - Primaver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4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kvir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8824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84" y="285728"/>
            <a:ext cx="4143404" cy="121444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hr-H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Kuća učitelja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Casa do Professor</a:t>
            </a:r>
            <a:endParaRPr lang="hr-H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785926"/>
            <a:ext cx="5857916" cy="364333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Slika 5"/>
          <p:cNvPicPr/>
          <p:nvPr/>
        </p:nvPicPr>
        <p:blipFill>
          <a:blip r:embed="rId4">
            <a:lum bright="-5000" contras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5572140"/>
            <a:ext cx="5353050" cy="102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kvir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8824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285728"/>
            <a:ext cx="4214842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ResiSénior</a:t>
            </a:r>
            <a:endParaRPr lang="hr-H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500174"/>
            <a:ext cx="664373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lika 5"/>
          <p:cNvPicPr/>
          <p:nvPr/>
        </p:nvPicPr>
        <p:blipFill>
          <a:blip r:embed="rId4">
            <a:lum bright="-5000" contras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5643578"/>
            <a:ext cx="5353050" cy="957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772</Words>
  <Application>Microsoft Office PowerPoint</Application>
  <PresentationFormat>Prikaz na zaslonu (4:3)</PresentationFormat>
  <Paragraphs>91</Paragraphs>
  <Slides>26</Slides>
  <Notes>0</Notes>
  <HiddenSlides>0</HiddenSlides>
  <MMClips>4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31" baseType="lpstr">
      <vt:lpstr>Arial</vt:lpstr>
      <vt:lpstr>Calibri</vt:lpstr>
      <vt:lpstr>Colibri</vt:lpstr>
      <vt:lpstr>Wingdings</vt:lpstr>
      <vt:lpstr>Office Theme</vt:lpstr>
      <vt:lpstr>MOBILNOST UČENIKA       Stručna praksa u medicinskim                   ustanovama u Portugalu  </vt:lpstr>
      <vt:lpstr>O projektu:</vt:lpstr>
      <vt:lpstr>Ciljne skupine</vt:lpstr>
      <vt:lpstr>Partner projekta u Portugalu</vt:lpstr>
      <vt:lpstr>PowerPoint prezentacija</vt:lpstr>
      <vt:lpstr>PowerPoint prezentacija</vt:lpstr>
      <vt:lpstr>PowerPoint prezentacija</vt:lpstr>
      <vt:lpstr>PowerPoint prezentacija</vt:lpstr>
      <vt:lpstr>ResiSénior</vt:lpstr>
      <vt:lpstr>AS - AcolhimentoSénior</vt:lpstr>
      <vt:lpstr>Fisiminho</vt:lpstr>
      <vt:lpstr>ClínicaSalutare</vt:lpstr>
      <vt:lpstr>Uvjeti prijave za sudjelovanje</vt:lpstr>
      <vt:lpstr>Dokumentacija za prijavu</vt:lpstr>
      <vt:lpstr>Način bodovanja prijava</vt:lpstr>
      <vt:lpstr>Obveze i dužnosti učenika koji će sudjelovati u mobilnosti</vt:lpstr>
      <vt:lpstr>Postupak prijave</vt:lpstr>
      <vt:lpstr>Rezervna lista</vt:lpstr>
      <vt:lpstr>Aktivnosti prije mobilnosti…</vt:lpstr>
      <vt:lpstr>Put i boravak</vt:lpstr>
      <vt:lpstr>     Smještaj</vt:lpstr>
      <vt:lpstr>Aktivnosti nakon mobilnosti…</vt:lpstr>
      <vt:lpstr>Aktivnosti nakon mobilnosti…</vt:lpstr>
      <vt:lpstr>PowerPoint prezentacija</vt:lpstr>
      <vt:lpstr>Iskustvo Srednje medicinske škole Slavonski Brod</vt:lpstr>
      <vt:lpstr>PowerPoint prezentacija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MOBILNOST UČENIKA    Stručna praksa u medicinskim ustanovama u Portugalu</dc:title>
  <dc:creator>Microsoft</dc:creator>
  <cp:lastModifiedBy>Windows korisnik</cp:lastModifiedBy>
  <cp:revision>45</cp:revision>
  <dcterms:created xsi:type="dcterms:W3CDTF">2018-10-03T09:21:40Z</dcterms:created>
  <dcterms:modified xsi:type="dcterms:W3CDTF">2019-07-15T14:48:01Z</dcterms:modified>
</cp:coreProperties>
</file>