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75" r:id="rId4"/>
    <p:sldId id="276" r:id="rId5"/>
    <p:sldId id="279" r:id="rId6"/>
    <p:sldId id="280" r:id="rId7"/>
    <p:sldId id="283" r:id="rId8"/>
    <p:sldId id="284" r:id="rId9"/>
    <p:sldId id="257" r:id="rId10"/>
    <p:sldId id="277" r:id="rId11"/>
    <p:sldId id="259" r:id="rId12"/>
    <p:sldId id="260" r:id="rId13"/>
    <p:sldId id="282" r:id="rId14"/>
    <p:sldId id="262" r:id="rId15"/>
    <p:sldId id="264" r:id="rId16"/>
    <p:sldId id="261" r:id="rId17"/>
    <p:sldId id="273" r:id="rId18"/>
    <p:sldId id="258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81" r:id="rId28"/>
    <p:sldId id="274" r:id="rId2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AA7279-4A06-443E-B578-3CE127801773}" v="324" dt="2020-01-27T21:31:01.566"/>
    <p1510:client id="{416F033B-FC1D-4560-875E-8635E7BF84A8}" v="6" dt="2020-01-27T20:17:30.042"/>
    <p1510:client id="{5FCC7E49-AD42-43C7-BCF9-7565D4755670}" v="18" dt="2020-01-27T20:15:03.709"/>
    <p1510:client id="{EFA081B7-AD59-4C7D-8A27-3FC6FD823071}" v="31" dt="2020-01-27T20:23:38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3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48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9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8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2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8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5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2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5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1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09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5" descr="Slika na kojoj se prikazuje trava, na otvorenom, cesta, zgrada&#10;&#10;Opis je generiran uz vrlo visoku pouzdanost">
            <a:extLst>
              <a:ext uri="{FF2B5EF4-FFF2-40B4-BE49-F238E27FC236}">
                <a16:creationId xmlns:a16="http://schemas.microsoft.com/office/drawing/2014/main" id="{87C2D9D9-5115-4F94-AFFF-36C9555F7F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9" r="5500" b="-1"/>
          <a:stretch/>
        </p:blipFill>
        <p:spPr>
          <a:xfrm>
            <a:off x="20" y="4819"/>
            <a:ext cx="9143980" cy="68483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CSS-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Škofja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Loka</a:t>
            </a:r>
            <a:endParaRPr lang="en-US" sz="31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4" descr="Slika na kojoj se prikazuje crtež, znak&#10;&#10;Opis je generiran uz vrlo visoku pouzdanost">
            <a:extLst>
              <a:ext uri="{FF2B5EF4-FFF2-40B4-BE49-F238E27FC236}">
                <a16:creationId xmlns:a16="http://schemas.microsoft.com/office/drawing/2014/main" id="{1F7A81AD-552D-45E7-B81B-C2784CCEE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590" y="5316940"/>
            <a:ext cx="4037162" cy="75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74399913_2499613280134654_673785497209798656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081" y="120068"/>
            <a:ext cx="2985660" cy="3980880"/>
          </a:xfrm>
          <a:prstGeom prst="snip2DiagRect">
            <a:avLst>
              <a:gd name="adj1" fmla="val 455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 descr="75266112_2499569226805726_3326318992406085632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3468" y="1621722"/>
            <a:ext cx="3125589" cy="39326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 descr="73237552_2501762883253027_6219358999637131264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218" y="2655384"/>
            <a:ext cx="2915816" cy="4077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7" y="641231"/>
            <a:ext cx="3845272" cy="556821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hr-HR" sz="2400" dirty="0" smtClean="0">
              <a:latin typeface="Times New Roman"/>
              <a:cs typeface="Times New Roman"/>
            </a:endParaRPr>
          </a:p>
          <a:p>
            <a:endParaRPr lang="hr-HR" sz="2400" dirty="0">
              <a:latin typeface="Times New Roman"/>
              <a:cs typeface="Times New Roman"/>
            </a:endParaRPr>
          </a:p>
          <a:p>
            <a:r>
              <a:rPr lang="hr-HR" sz="2400" dirty="0" smtClean="0">
                <a:latin typeface="Times New Roman"/>
                <a:cs typeface="Times New Roman"/>
              </a:rPr>
              <a:t>Centar izdaje časopis koji sadrži doživljaje i razmišljanja stanovnika centra i zaposlenika</a:t>
            </a:r>
          </a:p>
          <a:p>
            <a:pPr marL="0" indent="0">
              <a:buNone/>
            </a:pPr>
            <a:endParaRPr lang="hr-HR" sz="2400" dirty="0" smtClean="0">
              <a:latin typeface="Times New Roman"/>
              <a:cs typeface="Times New Roman"/>
            </a:endParaRPr>
          </a:p>
          <a:p>
            <a:r>
              <a:rPr lang="hr-HR" sz="2400" dirty="0" smtClean="0">
                <a:latin typeface="Times New Roman"/>
                <a:cs typeface="Times New Roman"/>
              </a:rPr>
              <a:t>Izlazi </a:t>
            </a:r>
            <a:r>
              <a:rPr lang="hr-HR" sz="2400" dirty="0">
                <a:latin typeface="Times New Roman"/>
                <a:cs typeface="Times New Roman"/>
              </a:rPr>
              <a:t>dva puta godišnje, a besplatno ga primaju svi stanovnici </a:t>
            </a:r>
            <a:r>
              <a:rPr lang="hr-HR" sz="2400" dirty="0" smtClean="0">
                <a:latin typeface="Times New Roman"/>
                <a:cs typeface="Times New Roman"/>
              </a:rPr>
              <a:t>Centra</a:t>
            </a:r>
            <a:endParaRPr lang="hr-HR" sz="2400" dirty="0">
              <a:latin typeface="Times New Roman"/>
              <a:cs typeface="Times New Roman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251FCD71-E074-42C0-BBE3-ECCA3D6E07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24" r="17036" b="-1"/>
          <a:stretch/>
        </p:blipFill>
        <p:spPr>
          <a:xfrm>
            <a:off x="4567959" y="640082"/>
            <a:ext cx="4096293" cy="5577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66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2000" dirty="0">
                <a:latin typeface="Times New Roman"/>
                <a:cs typeface="Times New Roman"/>
              </a:rPr>
              <a:t>Rad doma je vrlo zanimljiv i napredniji od </a:t>
            </a:r>
            <a:r>
              <a:rPr lang="hr-HR" sz="2000" dirty="0" smtClean="0">
                <a:latin typeface="Times New Roman"/>
                <a:cs typeface="Times New Roman"/>
              </a:rPr>
              <a:t>našeg</a:t>
            </a:r>
          </a:p>
          <a:p>
            <a:pPr marL="0" indent="0">
              <a:buNone/>
            </a:pPr>
            <a:endParaRPr lang="hr-HR" sz="2000" dirty="0">
              <a:latin typeface="Times New Roman"/>
              <a:cs typeface="Times New Roman"/>
            </a:endParaRPr>
          </a:p>
          <a:p>
            <a:r>
              <a:rPr lang="hr-HR" sz="2000" dirty="0">
                <a:latin typeface="Times New Roman"/>
                <a:cs typeface="Times New Roman"/>
              </a:rPr>
              <a:t>Na prvim katovima nalaze se manje pokretni </a:t>
            </a:r>
            <a:r>
              <a:rPr lang="hr-HR" sz="2000" dirty="0" smtClean="0">
                <a:latin typeface="Times New Roman"/>
                <a:cs typeface="Times New Roman"/>
              </a:rPr>
              <a:t>dok </a:t>
            </a:r>
            <a:r>
              <a:rPr lang="hr-HR" sz="2000" dirty="0">
                <a:latin typeface="Times New Roman"/>
                <a:cs typeface="Times New Roman"/>
              </a:rPr>
              <a:t>su na vrhu zgrade stacionirani korisnici </a:t>
            </a:r>
            <a:endParaRPr lang="hr-HR" sz="2000" dirty="0" smtClean="0">
              <a:latin typeface="Times New Roman"/>
              <a:cs typeface="Times New Roman"/>
            </a:endParaRPr>
          </a:p>
          <a:p>
            <a:endParaRPr lang="hr-HR" sz="2000" dirty="0">
              <a:latin typeface="Times New Roman"/>
              <a:cs typeface="Times New Roman"/>
            </a:endParaRPr>
          </a:p>
          <a:p>
            <a:r>
              <a:rPr lang="hr-HR" sz="2000" dirty="0" smtClean="0">
                <a:latin typeface="Times New Roman"/>
                <a:cs typeface="Times New Roman"/>
              </a:rPr>
              <a:t>Zanimljivo </a:t>
            </a:r>
            <a:r>
              <a:rPr lang="hr-HR" sz="2000" dirty="0">
                <a:latin typeface="Times New Roman"/>
                <a:cs typeface="Times New Roman"/>
              </a:rPr>
              <a:t>je to što su nam neki od njih ispleli privjeske koje smo dobili kao </a:t>
            </a:r>
            <a:r>
              <a:rPr lang="hr-HR" sz="2000" dirty="0" smtClean="0">
                <a:latin typeface="Times New Roman"/>
                <a:cs typeface="Times New Roman"/>
              </a:rPr>
              <a:t>poklon</a:t>
            </a:r>
            <a:r>
              <a:rPr lang="hr-HR" sz="2000" dirty="0">
                <a:latin typeface="Times New Roman"/>
                <a:cs typeface="Times New Roman"/>
              </a:rPr>
              <a:t> </a:t>
            </a:r>
          </a:p>
          <a:p>
            <a:endParaRPr lang="hr-HR" sz="1600" dirty="0"/>
          </a:p>
        </p:txBody>
      </p:sp>
      <p:pic>
        <p:nvPicPr>
          <p:cNvPr id="5" name="Slika 5" descr="Slika na kojoj se prikazuje na otvorenom, zgrada, trava, kuća&#10;&#10;Opis je generiran uz vrlo visoku pouzdanost">
            <a:extLst>
              <a:ext uri="{FF2B5EF4-FFF2-40B4-BE49-F238E27FC236}">
                <a16:creationId xmlns:a16="http://schemas.microsoft.com/office/drawing/2014/main" id="{96CF1400-313E-43EA-8754-A0F3AABFC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88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ekstniOkvir 1"/>
          <p:cNvSpPr txBox="1"/>
          <p:nvPr/>
        </p:nvSpPr>
        <p:spPr>
          <a:xfrm>
            <a:off x="971600" y="802209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 CSS-u</a:t>
            </a:r>
            <a:endParaRPr lang="hr-H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0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67961"/>
            <a:ext cx="7886700" cy="1325563"/>
          </a:xfrm>
        </p:spPr>
        <p:txBody>
          <a:bodyPr/>
          <a:lstStyle/>
          <a:p>
            <a:r>
              <a:rPr lang="hr-H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STRUČNA PRAKSA</a:t>
            </a:r>
            <a:endParaRPr lang="hr-H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7" y="1450552"/>
            <a:ext cx="3522167" cy="4965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1163">
            <a:off x="5024401" y="1469025"/>
            <a:ext cx="3583310" cy="4965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361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8" y="1331344"/>
            <a:ext cx="2738599" cy="48924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hr-HR" sz="2000" dirty="0" smtClean="0">
                <a:latin typeface="Times New Roman"/>
                <a:cs typeface="Times New Roman"/>
              </a:rPr>
              <a:t>Radionice o radnoj terapiji - radni terapeut</a:t>
            </a:r>
          </a:p>
          <a:p>
            <a:endParaRPr lang="hr-HR" sz="2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hr-HR" sz="2000" dirty="0">
              <a:latin typeface="Times New Roman"/>
              <a:cs typeface="Times New Roman"/>
            </a:endParaRPr>
          </a:p>
          <a:p>
            <a:r>
              <a:rPr lang="hr-HR" sz="2000" dirty="0" smtClean="0">
                <a:latin typeface="Times New Roman"/>
                <a:cs typeface="Times New Roman"/>
              </a:rPr>
              <a:t>Terapeuti svakom korisniku pružaju jednaku pažnju</a:t>
            </a:r>
            <a:endParaRPr lang="hr-HR" sz="2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hr-HR" sz="2000" dirty="0" smtClean="0">
              <a:latin typeface="Times New Roman"/>
              <a:ea typeface="+mn-lt"/>
              <a:cs typeface="+mn-lt"/>
            </a:endParaRPr>
          </a:p>
          <a:p>
            <a:endParaRPr lang="hr-HR" sz="2000" dirty="0">
              <a:latin typeface="Times New Roman"/>
              <a:ea typeface="+mn-lt"/>
              <a:cs typeface="+mn-lt"/>
            </a:endParaRPr>
          </a:p>
          <a:p>
            <a:r>
              <a:rPr lang="hr-HR" sz="2000" dirty="0" smtClean="0">
                <a:latin typeface="Times New Roman"/>
                <a:ea typeface="+mn-lt"/>
                <a:cs typeface="+mn-lt"/>
              </a:rPr>
              <a:t>Radionice </a:t>
            </a:r>
            <a:r>
              <a:rPr lang="hr-HR" sz="2000" dirty="0">
                <a:latin typeface="Times New Roman"/>
                <a:ea typeface="+mn-lt"/>
                <a:cs typeface="+mn-lt"/>
              </a:rPr>
              <a:t>i predavanja o samom načinu rada i problemima s kojima se </a:t>
            </a:r>
            <a:r>
              <a:rPr lang="hr-HR" sz="2000" dirty="0" smtClean="0">
                <a:latin typeface="Times New Roman"/>
                <a:ea typeface="+mn-lt"/>
                <a:cs typeface="+mn-lt"/>
              </a:rPr>
              <a:t>suočavaju</a:t>
            </a:r>
            <a:endParaRPr lang="hr-HR" sz="2000" dirty="0">
              <a:latin typeface="Times New Roman"/>
              <a:cs typeface="Times New Roman"/>
            </a:endParaRPr>
          </a:p>
          <a:p>
            <a:endParaRPr lang="hr-HR" sz="2000" dirty="0">
              <a:latin typeface="Times New Roman"/>
              <a:cs typeface="Times New Roman"/>
            </a:endParaRPr>
          </a:p>
        </p:txBody>
      </p:sp>
      <p:pic>
        <p:nvPicPr>
          <p:cNvPr id="4" name="Slika 4" descr="Slika na kojoj se prikazuje osoba, na zatvorenom, stol, ljudi&#10;&#10;Opis je generiran uz vrlo visoku pouzdanost">
            <a:extLst>
              <a:ext uri="{FF2B5EF4-FFF2-40B4-BE49-F238E27FC236}">
                <a16:creationId xmlns:a16="http://schemas.microsoft.com/office/drawing/2014/main" id="{8BE99E06-3F94-406D-87AB-BFBEC1925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90" r="25660"/>
          <a:stretch/>
        </p:blipFill>
        <p:spPr>
          <a:xfrm>
            <a:off x="3479292" y="10"/>
            <a:ext cx="5664708" cy="68579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avokutnik 4"/>
          <p:cNvSpPr/>
          <p:nvPr/>
        </p:nvSpPr>
        <p:spPr>
          <a:xfrm>
            <a:off x="0" y="764704"/>
            <a:ext cx="3347864" cy="720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0" y="6021288"/>
            <a:ext cx="3347864" cy="720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1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08" y="396815"/>
            <a:ext cx="4319724" cy="37854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2000" dirty="0" smtClean="0">
                <a:latin typeface="Times New Roman"/>
                <a:cs typeface="Times New Roman"/>
              </a:rPr>
              <a:t>Z</a:t>
            </a:r>
            <a:r>
              <a:rPr lang="vi-VN" sz="2000" dirty="0" smtClean="0">
                <a:latin typeface="Times New Roman"/>
                <a:cs typeface="Times New Roman"/>
              </a:rPr>
              <a:t>animljiv</a:t>
            </a:r>
            <a:r>
              <a:rPr lang="hr-HR" sz="2000" dirty="0" smtClean="0">
                <a:latin typeface="Times New Roman"/>
                <a:cs typeface="Times New Roman"/>
              </a:rPr>
              <a:t>a</a:t>
            </a:r>
            <a:r>
              <a:rPr lang="vi-VN" sz="2000" dirty="0" smtClean="0">
                <a:latin typeface="Times New Roman"/>
                <a:cs typeface="Times New Roman"/>
              </a:rPr>
              <a:t> radionic</a:t>
            </a:r>
            <a:r>
              <a:rPr lang="hr-HR" sz="2000" dirty="0" smtClean="0">
                <a:latin typeface="Times New Roman"/>
                <a:cs typeface="Times New Roman"/>
              </a:rPr>
              <a:t>a</a:t>
            </a:r>
            <a:r>
              <a:rPr lang="vi-VN" sz="2000" dirty="0" smtClean="0">
                <a:latin typeface="Times New Roman"/>
                <a:cs typeface="Times New Roman"/>
              </a:rPr>
              <a:t> </a:t>
            </a:r>
            <a:r>
              <a:rPr lang="vi-VN" sz="2000" dirty="0">
                <a:latin typeface="Times New Roman"/>
                <a:cs typeface="Times New Roman"/>
              </a:rPr>
              <a:t>o radu sa slijepim i slabovidnim </a:t>
            </a:r>
            <a:r>
              <a:rPr lang="vi-VN" sz="2000" dirty="0" smtClean="0">
                <a:latin typeface="Times New Roman"/>
                <a:cs typeface="Times New Roman"/>
              </a:rPr>
              <a:t>osobama</a:t>
            </a:r>
            <a:endParaRPr lang="hr-HR" sz="2000" dirty="0" smtClean="0">
              <a:latin typeface="Times New Roman"/>
              <a:cs typeface="Times New Roman"/>
            </a:endParaRPr>
          </a:p>
          <a:p>
            <a:endParaRPr lang="hr-HR" sz="2000" dirty="0">
              <a:latin typeface="Times New Roman"/>
              <a:cs typeface="Times New Roman"/>
            </a:endParaRPr>
          </a:p>
          <a:p>
            <a:endParaRPr lang="hr-HR" sz="2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hr-HR" sz="2000" dirty="0" smtClean="0">
              <a:latin typeface="Times New Roman"/>
              <a:cs typeface="Times New Roman"/>
            </a:endParaRPr>
          </a:p>
          <a:p>
            <a:r>
              <a:rPr lang="vi-VN" sz="2000" dirty="0" smtClean="0">
                <a:latin typeface="Times New Roman"/>
                <a:cs typeface="Times New Roman"/>
              </a:rPr>
              <a:t>Na </a:t>
            </a:r>
            <a:r>
              <a:rPr lang="vi-VN" sz="2000" dirty="0">
                <a:latin typeface="Times New Roman"/>
                <a:cs typeface="Times New Roman"/>
              </a:rPr>
              <a:t>radionici su se učenici mogli upoznati sa spravama koje im olakšavaju komunikaciju, ali i čuti na koji način najuspješnije pristupiti </a:t>
            </a:r>
            <a:r>
              <a:rPr lang="vi-VN" sz="2000" dirty="0" smtClean="0">
                <a:latin typeface="Times New Roman"/>
                <a:cs typeface="Times New Roman"/>
              </a:rPr>
              <a:t>osobi</a:t>
            </a:r>
            <a:endParaRPr lang="hr-HR" sz="2000" dirty="0" smtClean="0">
              <a:latin typeface="Times New Roman"/>
              <a:cs typeface="Times New Roman"/>
            </a:endParaRPr>
          </a:p>
          <a:p>
            <a:endParaRPr lang="hr-HR" sz="2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hr-HR" sz="2000" dirty="0">
              <a:latin typeface="Times New Roman"/>
              <a:cs typeface="Times New Roman"/>
            </a:endParaRPr>
          </a:p>
          <a:p>
            <a:endParaRPr lang="hr-HR" sz="2000" dirty="0" smtClean="0">
              <a:latin typeface="Times New Roman"/>
              <a:cs typeface="Times New Roman"/>
            </a:endParaRPr>
          </a:p>
          <a:p>
            <a:r>
              <a:rPr lang="vi-VN" sz="2000" dirty="0" smtClean="0">
                <a:latin typeface="Times New Roman"/>
                <a:cs typeface="Times New Roman"/>
              </a:rPr>
              <a:t>Tim </a:t>
            </a:r>
            <a:r>
              <a:rPr lang="vi-VN" sz="2000" dirty="0">
                <a:latin typeface="Times New Roman"/>
                <a:cs typeface="Times New Roman"/>
              </a:rPr>
              <a:t>su zadatkom i sami osjetili život bez osjetila vida i važnost pružanja odgovarajuće pomoći slijepim </a:t>
            </a:r>
            <a:r>
              <a:rPr lang="vi-VN" sz="2000" dirty="0" smtClean="0">
                <a:latin typeface="Times New Roman"/>
                <a:cs typeface="Times New Roman"/>
              </a:rPr>
              <a:t>osobama</a:t>
            </a:r>
            <a:endParaRPr lang="hr-HR" sz="2000" dirty="0">
              <a:latin typeface="Times New Roman"/>
              <a:cs typeface="Times New Roman"/>
            </a:endParaRPr>
          </a:p>
        </p:txBody>
      </p:sp>
      <p:pic>
        <p:nvPicPr>
          <p:cNvPr id="4" name="Slika 4" descr="Slika na kojoj se prikazuje strop, osoba, na zatvorenom, stajanje&#10;&#10;Opis je generiran uz vrlo visoku pouzdanost">
            <a:extLst>
              <a:ext uri="{FF2B5EF4-FFF2-40B4-BE49-F238E27FC236}">
                <a16:creationId xmlns:a16="http://schemas.microsoft.com/office/drawing/2014/main" id="{7970BB91-9982-4E49-B3E5-3E9AF79C8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31" r="2602"/>
          <a:stretch/>
        </p:blipFill>
        <p:spPr>
          <a:xfrm>
            <a:off x="4567959" y="10"/>
            <a:ext cx="4576040" cy="68579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577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000" dirty="0" smtClean="0">
                <a:latin typeface="Times New Roman"/>
                <a:cs typeface="Times New Roman"/>
              </a:rPr>
              <a:t>Medicinsko </a:t>
            </a:r>
            <a:r>
              <a:rPr lang="hr-HR" sz="2000" dirty="0">
                <a:latin typeface="Times New Roman"/>
                <a:cs typeface="Times New Roman"/>
              </a:rPr>
              <a:t>tehnički postupak odmah se </a:t>
            </a:r>
            <a:r>
              <a:rPr lang="hr-HR" sz="2000" dirty="0" smtClean="0">
                <a:latin typeface="Times New Roman"/>
                <a:cs typeface="Times New Roman"/>
              </a:rPr>
              <a:t>upisuje </a:t>
            </a:r>
            <a:r>
              <a:rPr lang="hr-HR" sz="2000" dirty="0">
                <a:latin typeface="Times New Roman"/>
                <a:cs typeface="Times New Roman"/>
              </a:rPr>
              <a:t>na mobitel, tj. na aplikaciju u kojoj je vidljivo kad se što radilo s </a:t>
            </a:r>
            <a:r>
              <a:rPr lang="hr-HR" sz="2000" dirty="0" smtClean="0">
                <a:latin typeface="Times New Roman"/>
                <a:cs typeface="Times New Roman"/>
              </a:rPr>
              <a:t>korisnikom</a:t>
            </a:r>
          </a:p>
          <a:p>
            <a:pPr marL="0" indent="0">
              <a:buNone/>
            </a:pPr>
            <a:endParaRPr lang="hr-HR" sz="2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hr-HR" sz="2000" dirty="0">
              <a:latin typeface="Times New Roman"/>
              <a:cs typeface="Times New Roman"/>
            </a:endParaRPr>
          </a:p>
          <a:p>
            <a:r>
              <a:rPr lang="hr-HR" sz="2000" dirty="0">
                <a:latin typeface="Times New Roman"/>
                <a:cs typeface="Times New Roman"/>
              </a:rPr>
              <a:t>To omogućuje lakšu komunikaciju i mogućnost izbjegavanja </a:t>
            </a:r>
            <a:r>
              <a:rPr lang="hr-HR" sz="2000" dirty="0" smtClean="0">
                <a:latin typeface="Times New Roman"/>
                <a:cs typeface="Times New Roman"/>
              </a:rPr>
              <a:t>papirologije</a:t>
            </a:r>
            <a:endParaRPr lang="hr-HR" sz="2000" dirty="0">
              <a:latin typeface="Times New Roman"/>
              <a:cs typeface="Times New Roman"/>
            </a:endParaRPr>
          </a:p>
        </p:txBody>
      </p:sp>
      <p:pic>
        <p:nvPicPr>
          <p:cNvPr id="4" name="Slika 4" descr="Slika na kojoj se prikazuje na zatvorenom, stol, sjedenje, ruka&#10;&#10;Opis je generiran uz vrlo visoku pouzdanost">
            <a:extLst>
              <a:ext uri="{FF2B5EF4-FFF2-40B4-BE49-F238E27FC236}">
                <a16:creationId xmlns:a16="http://schemas.microsoft.com/office/drawing/2014/main" id="{327DE1D2-3523-43B0-9F37-2FDDD2AF8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45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ekstniOkvir 1"/>
          <p:cNvSpPr txBox="1"/>
          <p:nvPr/>
        </p:nvSpPr>
        <p:spPr>
          <a:xfrm>
            <a:off x="323528" y="476672"/>
            <a:ext cx="3596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Mobilna dokumentacija</a:t>
            </a:r>
            <a:endParaRPr lang="hr-HR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3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hr-H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Evaluacija rada</a:t>
            </a:r>
            <a:endParaRPr lang="hr-H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825625"/>
            <a:ext cx="284835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400" dirty="0" smtClean="0">
                <a:latin typeface="Times New Roman"/>
                <a:cs typeface="Times New Roman"/>
              </a:rPr>
              <a:t> Vođenje dnevnika rada za koje su učenici ocijenjeni</a:t>
            </a:r>
          </a:p>
          <a:p>
            <a:pPr marL="0" indent="0">
              <a:buNone/>
            </a:pPr>
            <a:endParaRPr lang="hr-HR" sz="2400" dirty="0" smtClean="0">
              <a:latin typeface="Times New Roman"/>
              <a:cs typeface="Times New Roman"/>
            </a:endParaRPr>
          </a:p>
          <a:p>
            <a:r>
              <a:rPr lang="hr-HR" sz="2400" dirty="0" smtClean="0">
                <a:latin typeface="Times New Roman"/>
                <a:cs typeface="Times New Roman"/>
              </a:rPr>
              <a:t>Naučili smo nešto novo i otišli puni utisaka</a:t>
            </a:r>
          </a:p>
          <a:p>
            <a:pPr marL="0" indent="0">
              <a:buNone/>
            </a:pPr>
            <a:endParaRPr lang="hr-HR" sz="2400" dirty="0" smtClean="0">
              <a:latin typeface="Times New Roman"/>
              <a:cs typeface="Times New Roman"/>
            </a:endParaRPr>
          </a:p>
          <a:p>
            <a:r>
              <a:rPr lang="hr-HR" sz="2400" dirty="0" smtClean="0">
                <a:latin typeface="Times New Roman"/>
                <a:cs typeface="Times New Roman"/>
              </a:rPr>
              <a:t>Zahvalni </a:t>
            </a:r>
            <a:r>
              <a:rPr lang="hr-HR" sz="2400" dirty="0">
                <a:latin typeface="Times New Roman"/>
                <a:cs typeface="Times New Roman"/>
              </a:rPr>
              <a:t>smo na prilici koja nam se </a:t>
            </a:r>
            <a:r>
              <a:rPr lang="hr-HR" sz="2400" dirty="0" smtClean="0">
                <a:latin typeface="Times New Roman"/>
                <a:cs typeface="Times New Roman"/>
              </a:rPr>
              <a:t>ukazala</a:t>
            </a:r>
            <a:endParaRPr lang="hr-HR" sz="2400" dirty="0">
              <a:latin typeface="Times New Roman"/>
              <a:cs typeface="Times New Roman"/>
            </a:endParaRPr>
          </a:p>
        </p:txBody>
      </p:sp>
      <p:pic>
        <p:nvPicPr>
          <p:cNvPr id="4" name="Slika 3" descr="82493935_264011611241395_9072690655532154880_n.jpg"/>
          <p:cNvPicPr>
            <a:picLocks noChangeAspect="1"/>
          </p:cNvPicPr>
          <p:nvPr/>
        </p:nvPicPr>
        <p:blipFill rotWithShape="1">
          <a:blip r:embed="rId2" cstate="print"/>
          <a:srcRect l="10796" r="7143" b="-2"/>
          <a:stretch/>
        </p:blipFill>
        <p:spPr>
          <a:xfrm>
            <a:off x="3840480" y="1904281"/>
            <a:ext cx="4674870" cy="4272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8" descr="Slika na kojoj se prikazuje osoba, strop, na zatvorenom, stajanje&#10;&#10;Opis je generiran uz vrlo visoku pouzdanost">
            <a:extLst>
              <a:ext uri="{FF2B5EF4-FFF2-40B4-BE49-F238E27FC236}">
                <a16:creationId xmlns:a16="http://schemas.microsoft.com/office/drawing/2014/main" id="{C9F5A83A-1F07-4381-BB5B-73FD98CC7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268" y="478766"/>
            <a:ext cx="4238445" cy="57135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6" y="478766"/>
            <a:ext cx="4137803" cy="57135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9926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2188" y="404664"/>
            <a:ext cx="7886700" cy="1325563"/>
          </a:xfrm>
        </p:spPr>
        <p:txBody>
          <a:bodyPr/>
          <a:lstStyle/>
          <a:p>
            <a:r>
              <a:rPr lang="hr-H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KULTUROLOŠKI OBILASCI</a:t>
            </a:r>
            <a:endParaRPr lang="hr-H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/>
                <a:cs typeface="Times New Roman"/>
              </a:rPr>
              <a:t>ŠKOFJA LOKA</a:t>
            </a:r>
            <a:r>
              <a:rPr lang="hr-HR" dirty="0">
                <a:latin typeface="Times New Roman"/>
                <a:cs typeface="Times New Roman"/>
              </a:rPr>
              <a:t> </a:t>
            </a:r>
          </a:p>
          <a:p>
            <a:endParaRPr lang="hr-HR" dirty="0" smtClean="0">
              <a:latin typeface="Times New Roman"/>
              <a:cs typeface="Times New Roman"/>
            </a:endParaRPr>
          </a:p>
          <a:p>
            <a:r>
              <a:rPr lang="hr-HR" sz="2400" dirty="0" smtClean="0">
                <a:latin typeface="Times New Roman"/>
                <a:cs typeface="Times New Roman"/>
              </a:rPr>
              <a:t>Prvi</a:t>
            </a:r>
            <a:r>
              <a:rPr lang="hr-HR" sz="2400" dirty="0">
                <a:latin typeface="Times New Roman"/>
                <a:cs typeface="Times New Roman"/>
              </a:rPr>
              <a:t>  obilazak bio je u </a:t>
            </a:r>
            <a:r>
              <a:rPr lang="hr-HR" sz="2400" dirty="0" err="1">
                <a:latin typeface="Times New Roman"/>
                <a:cs typeface="Times New Roman"/>
              </a:rPr>
              <a:t>Škofji</a:t>
            </a:r>
            <a:r>
              <a:rPr lang="hr-HR" sz="2400" dirty="0">
                <a:latin typeface="Times New Roman"/>
                <a:cs typeface="Times New Roman"/>
              </a:rPr>
              <a:t> </a:t>
            </a:r>
            <a:r>
              <a:rPr lang="hr-HR" sz="2400" dirty="0" err="1">
                <a:latin typeface="Times New Roman"/>
                <a:cs typeface="Times New Roman"/>
              </a:rPr>
              <a:t>Loki</a:t>
            </a:r>
            <a:r>
              <a:rPr lang="hr-HR" sz="2400" dirty="0">
                <a:latin typeface="Times New Roman"/>
                <a:cs typeface="Times New Roman"/>
              </a:rPr>
              <a:t>, malom gradiću u kojem smo bili </a:t>
            </a:r>
            <a:r>
              <a:rPr lang="hr-HR" sz="2400" dirty="0" smtClean="0">
                <a:latin typeface="Times New Roman"/>
                <a:cs typeface="Times New Roman"/>
              </a:rPr>
              <a:t>smješteni</a:t>
            </a:r>
          </a:p>
          <a:p>
            <a:endParaRPr lang="hr-HR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hr-HR" sz="2400" dirty="0" smtClean="0">
              <a:latin typeface="Times New Roman"/>
              <a:cs typeface="Times New Roman"/>
            </a:endParaRPr>
          </a:p>
          <a:p>
            <a:r>
              <a:rPr lang="hr-HR" sz="2400" dirty="0" smtClean="0">
                <a:latin typeface="Times New Roman"/>
                <a:cs typeface="Times New Roman"/>
              </a:rPr>
              <a:t>Obilazak </a:t>
            </a:r>
            <a:r>
              <a:rPr lang="hr-HR" sz="2400" dirty="0">
                <a:latin typeface="Times New Roman"/>
                <a:cs typeface="Times New Roman"/>
              </a:rPr>
              <a:t>je bio vrlo zanimljiv, naučili smo i upoznali se s njihovom kulturom, hranom i načinom </a:t>
            </a:r>
            <a:r>
              <a:rPr lang="hr-HR" sz="2400" dirty="0" smtClean="0">
                <a:latin typeface="Times New Roman"/>
                <a:cs typeface="Times New Roman"/>
              </a:rPr>
              <a:t>života</a:t>
            </a:r>
            <a:endParaRPr lang="hr-HR" sz="2400" dirty="0">
              <a:latin typeface="Times New Roman"/>
              <a:cs typeface="Times New Roman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0" y="5661248"/>
            <a:ext cx="9144000" cy="57606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hr-HR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SADRŽAJ:</a:t>
            </a:r>
            <a:endParaRPr lang="hr-HR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Putovanje</a:t>
            </a:r>
          </a:p>
          <a:p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Škofja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Loka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Smještaj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Hrana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CSS – </a:t>
            </a:r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 Slepih, Slabovidnih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Starejših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Stručna praksa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Kulturološki obilasci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</a:p>
          <a:p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0" y="1484784"/>
            <a:ext cx="9144000" cy="720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0" y="6176963"/>
            <a:ext cx="9144000" cy="720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2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75407631_2500516053377710_5600597956248993792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33630"/>
            <a:ext cx="3744416" cy="37160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Slika 4" descr="74996752_2500516240044358_5668922845749575680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533631"/>
            <a:ext cx="4662910" cy="36928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237902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/>
                <a:cs typeface="Times New Roman"/>
              </a:rPr>
              <a:t>BLED</a:t>
            </a:r>
            <a:r>
              <a:rPr lang="hr-HR" sz="3600" dirty="0">
                <a:latin typeface="Times New Roman"/>
                <a:cs typeface="Times New Roman"/>
              </a:rPr>
              <a:t> </a:t>
            </a:r>
            <a:endParaRPr lang="sr-Latn-RS" sz="3600" dirty="0"/>
          </a:p>
          <a:p>
            <a:r>
              <a:rPr lang="hr-HR" dirty="0">
                <a:latin typeface="Times New Roman"/>
                <a:cs typeface="Times New Roman"/>
              </a:rPr>
              <a:t>Imali smo priliku posjetiti jedno od najposjećivanije lokacije u Europi </a:t>
            </a:r>
            <a:r>
              <a:rPr lang="hr-HR" b="1" i="1" dirty="0">
                <a:solidFill>
                  <a:schemeClr val="bg1"/>
                </a:solidFill>
                <a:latin typeface="Times New Roman"/>
                <a:cs typeface="Times New Roman"/>
              </a:rPr>
              <a:t>jezero Bled. </a:t>
            </a:r>
          </a:p>
          <a:p>
            <a:r>
              <a:rPr lang="hr-HR" dirty="0">
                <a:latin typeface="Times New Roman"/>
                <a:cs typeface="Times New Roman"/>
              </a:rPr>
              <a:t>Ono je smješteno na 475m nadmorske visine na sjeverozapadnom dijelu slovenskih </a:t>
            </a:r>
            <a:r>
              <a:rPr lang="hr-HR" dirty="0" smtClean="0">
                <a:latin typeface="Times New Roman"/>
                <a:cs typeface="Times New Roman"/>
              </a:rPr>
              <a:t>Alpa</a:t>
            </a:r>
            <a:endParaRPr lang="hr-HR" dirty="0">
              <a:latin typeface="Times New Roman"/>
              <a:cs typeface="Times New Roman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0" y="4941168"/>
            <a:ext cx="9144000" cy="64807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74242742_2504407569655225_8842074130330157056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80112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75464355_2504407752988540_4484837887371640832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7072"/>
            <a:ext cx="3611893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74707224_2504408606321788_810721703284965376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0"/>
            <a:ext cx="3563888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 descr="75139018_452347298721209_3462285089923137536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1" y="4077072"/>
            <a:ext cx="5652120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174565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/>
                <a:cs typeface="Times New Roman"/>
              </a:rPr>
              <a:t>LJUBLJANA</a:t>
            </a:r>
            <a:r>
              <a:rPr lang="hr-HR" dirty="0">
                <a:latin typeface="Times New Roman"/>
                <a:cs typeface="Times New Roman"/>
              </a:rPr>
              <a:t> </a:t>
            </a:r>
            <a:endParaRPr lang="sr-Latn-RS" dirty="0">
              <a:latin typeface="Times New Roman"/>
              <a:cs typeface="Times New Roman"/>
            </a:endParaRPr>
          </a:p>
          <a:p>
            <a:r>
              <a:rPr lang="hr-HR" dirty="0">
                <a:latin typeface="Times New Roman"/>
                <a:cs typeface="Times New Roman"/>
              </a:rPr>
              <a:t>Najveći grad </a:t>
            </a:r>
            <a:r>
              <a:rPr lang="hr-HR" dirty="0" smtClean="0">
                <a:latin typeface="Times New Roman"/>
                <a:cs typeface="Times New Roman"/>
              </a:rPr>
              <a:t>Slovenije</a:t>
            </a:r>
            <a:endParaRPr lang="hr-HR" dirty="0">
              <a:latin typeface="Times New Roman"/>
              <a:cs typeface="Times New Roman"/>
            </a:endParaRPr>
          </a:p>
          <a:p>
            <a:r>
              <a:rPr lang="hr-HR" dirty="0">
                <a:latin typeface="Times New Roman"/>
                <a:cs typeface="Times New Roman"/>
              </a:rPr>
              <a:t>Ovdje smo se zaputili nakon naše prakse iako smo bili umorni to nije </a:t>
            </a:r>
            <a:r>
              <a:rPr lang="hr-HR" dirty="0" smtClean="0">
                <a:latin typeface="Times New Roman"/>
                <a:cs typeface="Times New Roman"/>
              </a:rPr>
              <a:t>umanjilo </a:t>
            </a:r>
            <a:r>
              <a:rPr lang="hr-HR" dirty="0">
                <a:latin typeface="Times New Roman"/>
                <a:cs typeface="Times New Roman"/>
              </a:rPr>
              <a:t>ljepotu i razgledavanje lijepe </a:t>
            </a:r>
            <a:r>
              <a:rPr lang="hr-HR" dirty="0" smtClean="0">
                <a:latin typeface="Times New Roman"/>
                <a:cs typeface="Times New Roman"/>
              </a:rPr>
              <a:t>Ljubljane</a:t>
            </a:r>
            <a:endParaRPr lang="hr-HR" dirty="0">
              <a:latin typeface="Times New Roman"/>
              <a:cs typeface="Times New Roman"/>
            </a:endParaRPr>
          </a:p>
          <a:p>
            <a:r>
              <a:rPr lang="hr-HR" dirty="0">
                <a:latin typeface="Times New Roman"/>
                <a:cs typeface="Times New Roman"/>
              </a:rPr>
              <a:t>Nakon obilaska brojnih lokacija, </a:t>
            </a:r>
            <a:r>
              <a:rPr lang="hr-HR" dirty="0" smtClean="0">
                <a:latin typeface="Times New Roman"/>
                <a:cs typeface="Times New Roman"/>
              </a:rPr>
              <a:t>slobodno </a:t>
            </a:r>
            <a:r>
              <a:rPr lang="hr-HR" dirty="0">
                <a:latin typeface="Times New Roman"/>
                <a:cs typeface="Times New Roman"/>
              </a:rPr>
              <a:t>vrijeme proveli smo u </a:t>
            </a:r>
            <a:r>
              <a:rPr lang="hr-HR" dirty="0" err="1">
                <a:latin typeface="Times New Roman"/>
                <a:cs typeface="Times New Roman"/>
              </a:rPr>
              <a:t>shopping</a:t>
            </a:r>
            <a:r>
              <a:rPr lang="hr-HR" dirty="0">
                <a:latin typeface="Times New Roman"/>
                <a:cs typeface="Times New Roman"/>
              </a:rPr>
              <a:t> </a:t>
            </a:r>
            <a:r>
              <a:rPr lang="hr-HR" dirty="0" smtClean="0">
                <a:latin typeface="Times New Roman"/>
                <a:cs typeface="Times New Roman"/>
              </a:rPr>
              <a:t>centru</a:t>
            </a:r>
            <a:endParaRPr lang="hr-HR" dirty="0">
              <a:latin typeface="Times New Roman"/>
              <a:cs typeface="Times New Roman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0" y="5517232"/>
            <a:ext cx="9144000" cy="57606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83413288_191986931987367_327437073160077312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Radionice</a:t>
            </a:r>
            <a:endParaRPr lang="hr-HR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>
                <a:latin typeface="Times New Roman"/>
                <a:cs typeface="Times New Roman"/>
              </a:rPr>
              <a:t>Ostale dane imali smo i brojne </a:t>
            </a:r>
            <a:r>
              <a:rPr lang="hr-HR" dirty="0" smtClean="0">
                <a:latin typeface="Times New Roman"/>
                <a:cs typeface="Times New Roman"/>
              </a:rPr>
              <a:t>radionice</a:t>
            </a:r>
            <a:endParaRPr lang="hr-HR" dirty="0">
              <a:latin typeface="Times New Roman"/>
              <a:cs typeface="Times New Roman"/>
            </a:endParaRPr>
          </a:p>
          <a:p>
            <a:r>
              <a:rPr lang="hr-HR" dirty="0">
                <a:latin typeface="Times New Roman"/>
                <a:cs typeface="Times New Roman"/>
              </a:rPr>
              <a:t>Jedna od onih najljepših je bila radionica u galeriji koja nam je pružila priliku da pokažemo svoju maštu i znanje i naslikamo sebi svoju uspomenu na </a:t>
            </a:r>
            <a:r>
              <a:rPr lang="hr-HR" dirty="0" smtClean="0">
                <a:latin typeface="Times New Roman"/>
                <a:cs typeface="Times New Roman"/>
              </a:rPr>
              <a:t>Sloveniju</a:t>
            </a:r>
            <a:endParaRPr lang="hr-HR" dirty="0">
              <a:latin typeface="Times New Roman"/>
              <a:cs typeface="Times New Roman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0" y="5183481"/>
            <a:ext cx="9144000" cy="62178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75412174_2502447896517859_7270052543068110848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572000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74990777_2502448303184485_4230176404374814720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4644008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74803114_2502447839851198_7410059414536716288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2852936"/>
            <a:ext cx="6768752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hr-HR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„U centru za slijepe i slabovidne osobe naši učenici zaista mogu vidjeti kako jedna ustanova svakodnevno živi misiju našeg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projekta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Ugodna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radna atmosfera, vrhunska oprema i gotovo pa prijateljski pristup svakom stanovniku je nešto čemu naši učenici svjedoče u svakom trenutku svog radnog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vremena”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Ovo je istina jer se svaki put kad smo kročili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dom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osjećala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toplina i ugoda, bio je užitak raditi u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tako opuštenoj atmosferi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18116" y="6239891"/>
            <a:ext cx="9144000" cy="720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4624" y="1493168"/>
            <a:ext cx="9144000" cy="720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057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Rezervirano mjesto sadržaja 3" descr="75439423_2504408886321760_4729204161961263104_o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4585" r="-1" b="-1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r-HR" sz="47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PUTOVANJE</a:t>
            </a:r>
            <a:endParaRPr lang="en-US" sz="47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zervirano mjesto sadržaja 3" descr="75289054_2498397816922867_2513234468697800704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675" y="2891159"/>
            <a:ext cx="4091938" cy="30689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 descr="75328610_2498397996922849_9025568189915856896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3804" y="2891159"/>
            <a:ext cx="4091938" cy="30689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4" name="Rezervirano mjesto sadržaja 3" descr="74403653_2498397703589545_1538772544616660992_o.jpg"/>
          <p:cNvPicPr>
            <a:picLocks noChangeAspect="1"/>
          </p:cNvPicPr>
          <p:nvPr/>
        </p:nvPicPr>
        <p:blipFill rotWithShape="1">
          <a:blip r:embed="rId2" cstate="print"/>
          <a:srcRect r="8268" b="5"/>
          <a:stretch/>
        </p:blipFill>
        <p:spPr>
          <a:xfrm>
            <a:off x="539552" y="557226"/>
            <a:ext cx="2830311" cy="5747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10522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32" y="557226"/>
            <a:ext cx="4691507" cy="5747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260982"/>
            <a:ext cx="7886700" cy="1325563"/>
          </a:xfrm>
        </p:spPr>
        <p:txBody>
          <a:bodyPr/>
          <a:lstStyle/>
          <a:p>
            <a:r>
              <a:rPr lang="hr-H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ŠKOFJA LOKA</a:t>
            </a:r>
            <a:endParaRPr lang="hr-H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86545"/>
            <a:ext cx="3886200" cy="4351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628650" y="1586545"/>
            <a:ext cx="4159374" cy="4351338"/>
          </a:xfrm>
        </p:spPr>
        <p:txBody>
          <a:bodyPr>
            <a:normAutofit/>
          </a:bodyPr>
          <a:lstStyle/>
          <a:p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Škofja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nevelik slovenski srednjovjekovni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</a:t>
            </a:r>
          </a:p>
          <a:p>
            <a:pPr marL="0" indent="0">
              <a:buNone/>
            </a:pP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Škofja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leži na sjeverozapadu Slovenije, na ušću rijeka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Selške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Poljanske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Sore (u centru formiraju Soru)</a:t>
            </a:r>
          </a:p>
        </p:txBody>
      </p:sp>
      <p:sp>
        <p:nvSpPr>
          <p:cNvPr id="6" name="Pravokutnik 5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87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67544" y="404664"/>
            <a:ext cx="8191822" cy="1747391"/>
          </a:xfrm>
        </p:spPr>
        <p:txBody>
          <a:bodyPr>
            <a:normAutofit lnSpcReduction="10000"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Povijest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počinje 973. kad je car Oton II darovao taj kraj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biskupu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Abrahamu iz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Bavarske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Škofja Loka ima najbolje očuvanu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srednjovjekovnu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gradsku jezgru od svih gradova u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Sloveniji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50914"/>
            <a:ext cx="8119814" cy="4014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203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SMJEŠTAJ</a:t>
            </a:r>
            <a:endParaRPr lang="hr-H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99" y="1690689"/>
            <a:ext cx="2870051" cy="38267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1686695"/>
            <a:ext cx="2657475" cy="38307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7" y="1686695"/>
            <a:ext cx="2576884" cy="38307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018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643508" y="114760"/>
            <a:ext cx="7886700" cy="1325563"/>
          </a:xfrm>
        </p:spPr>
        <p:txBody>
          <a:bodyPr/>
          <a:lstStyle/>
          <a:p>
            <a:r>
              <a:rPr lang="hr-H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HRANA</a:t>
            </a:r>
            <a:endParaRPr lang="hr-H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3" b="14761"/>
          <a:stretch/>
        </p:blipFill>
        <p:spPr>
          <a:xfrm>
            <a:off x="343969" y="1340768"/>
            <a:ext cx="3633892" cy="2658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8" b="17067"/>
          <a:stretch/>
        </p:blipFill>
        <p:spPr>
          <a:xfrm>
            <a:off x="302743" y="4038249"/>
            <a:ext cx="3675118" cy="2525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58" y="1117273"/>
            <a:ext cx="4242889" cy="5408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605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CENTER SLEPIH, SLABOVIDNIH IN STAREJŠIH, ŠKOFJA LOKA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284835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hr-HR" sz="2000" dirty="0" smtClean="0">
              <a:latin typeface="Times New Roman"/>
              <a:cs typeface="Times New Roman"/>
            </a:endParaRPr>
          </a:p>
          <a:p>
            <a:r>
              <a:rPr lang="hr-HR" sz="2000" dirty="0" smtClean="0">
                <a:latin typeface="Times New Roman"/>
                <a:cs typeface="Times New Roman"/>
              </a:rPr>
              <a:t>Pri </a:t>
            </a:r>
            <a:r>
              <a:rPr lang="hr-HR" sz="2000" dirty="0">
                <a:latin typeface="Times New Roman"/>
                <a:cs typeface="Times New Roman"/>
              </a:rPr>
              <a:t>samom dolasku dočekani smo vrlo ugodno i </a:t>
            </a:r>
            <a:r>
              <a:rPr lang="hr-HR" sz="2000" dirty="0" smtClean="0">
                <a:latin typeface="Times New Roman"/>
                <a:cs typeface="Times New Roman"/>
              </a:rPr>
              <a:t>uljudno</a:t>
            </a:r>
          </a:p>
          <a:p>
            <a:pPr marL="0" indent="0">
              <a:buNone/>
            </a:pPr>
            <a:endParaRPr lang="hr-HR" sz="2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hr-HR" sz="2000" dirty="0">
              <a:latin typeface="Times New Roman"/>
              <a:cs typeface="Times New Roman"/>
            </a:endParaRPr>
          </a:p>
          <a:p>
            <a:r>
              <a:rPr lang="hr-HR" sz="2000" dirty="0">
                <a:latin typeface="Times New Roman"/>
                <a:cs typeface="Times New Roman"/>
              </a:rPr>
              <a:t>Dočekala nas je ravnateljica doma koja nas je uputila u rad doma i njegove </a:t>
            </a:r>
            <a:r>
              <a:rPr lang="hr-HR" sz="2000" dirty="0" smtClean="0">
                <a:latin typeface="Times New Roman"/>
                <a:cs typeface="Times New Roman"/>
              </a:rPr>
              <a:t>značajke</a:t>
            </a:r>
            <a:endParaRPr lang="hr-HR" sz="1700" dirty="0">
              <a:cs typeface="Calibri"/>
            </a:endParaRPr>
          </a:p>
        </p:txBody>
      </p:sp>
      <p:pic>
        <p:nvPicPr>
          <p:cNvPr id="4" name="Slika 4" descr="Slika na kojoj se prikazuje trava, na otvorenom, zgrada, cesta&#10;&#10;Opis je generiran uz vrlo visoku pouzdanost">
            <a:extLst>
              <a:ext uri="{FF2B5EF4-FFF2-40B4-BE49-F238E27FC236}">
                <a16:creationId xmlns:a16="http://schemas.microsoft.com/office/drawing/2014/main" id="{DBBF0386-57F7-426E-8B97-C92253D30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0" r="11882" b="3642"/>
          <a:stretch/>
        </p:blipFill>
        <p:spPr>
          <a:xfrm>
            <a:off x="3840480" y="2048297"/>
            <a:ext cx="4619952" cy="41170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04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TM02455519[[fn=Winter]]</Template>
  <TotalTime>260</TotalTime>
  <Words>431</Words>
  <Application>Microsoft Office PowerPoint</Application>
  <PresentationFormat>Prikaz na zaslonu (4:3)</PresentationFormat>
  <Paragraphs>85</Paragraphs>
  <Slides>28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Impact</vt:lpstr>
      <vt:lpstr>Times New Roman</vt:lpstr>
      <vt:lpstr>Tw Cen MT</vt:lpstr>
      <vt:lpstr>Office Theme</vt:lpstr>
      <vt:lpstr>CSS-Škofja Loka</vt:lpstr>
      <vt:lpstr>SADRŽAJ:</vt:lpstr>
      <vt:lpstr>PUTOVANJE</vt:lpstr>
      <vt:lpstr>PowerPoint prezentacija</vt:lpstr>
      <vt:lpstr>ŠKOFJA LOKA</vt:lpstr>
      <vt:lpstr>PowerPoint prezentacija</vt:lpstr>
      <vt:lpstr>SMJEŠTAJ</vt:lpstr>
      <vt:lpstr>HRANA</vt:lpstr>
      <vt:lpstr>CENTER SLEPIH, SLABOVIDNIH IN STAREJŠIH, ŠKOFJA LOKA</vt:lpstr>
      <vt:lpstr>PowerPoint prezentacija</vt:lpstr>
      <vt:lpstr>PowerPoint prezentacija</vt:lpstr>
      <vt:lpstr>PowerPoint prezentacija</vt:lpstr>
      <vt:lpstr>STRUČNA PRAKSA</vt:lpstr>
      <vt:lpstr>PowerPoint prezentacija</vt:lpstr>
      <vt:lpstr>PowerPoint prezentacija</vt:lpstr>
      <vt:lpstr>PowerPoint prezentacija</vt:lpstr>
      <vt:lpstr>Evaluacija rada</vt:lpstr>
      <vt:lpstr>PowerPoint prezentacija</vt:lpstr>
      <vt:lpstr>KULTUROLOŠKI OBILASCI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Radionice</vt:lpstr>
      <vt:lpstr>PowerPoint prezentacija</vt:lpstr>
      <vt:lpstr>Zaključak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CSS-Škofja Loka</dc:title>
  <dc:creator>PC</dc:creator>
  <cp:lastModifiedBy>Windows korisnik</cp:lastModifiedBy>
  <cp:revision>215</cp:revision>
  <dcterms:created xsi:type="dcterms:W3CDTF">2020-01-18T09:47:43Z</dcterms:created>
  <dcterms:modified xsi:type="dcterms:W3CDTF">2020-07-28T08:37:10Z</dcterms:modified>
</cp:coreProperties>
</file>