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3" r:id="rId1"/>
  </p:sldMasterIdLst>
  <p:sldIdLst>
    <p:sldId id="276" r:id="rId2"/>
    <p:sldId id="258" r:id="rId3"/>
    <p:sldId id="261" r:id="rId4"/>
    <p:sldId id="279" r:id="rId5"/>
    <p:sldId id="262" r:id="rId6"/>
    <p:sldId id="264" r:id="rId7"/>
    <p:sldId id="265" r:id="rId8"/>
    <p:sldId id="266" r:id="rId9"/>
    <p:sldId id="275" r:id="rId10"/>
    <p:sldId id="267" r:id="rId11"/>
    <p:sldId id="268" r:id="rId12"/>
    <p:sldId id="273" r:id="rId13"/>
    <p:sldId id="269" r:id="rId14"/>
    <p:sldId id="270" r:id="rId15"/>
    <p:sldId id="281" r:id="rId16"/>
    <p:sldId id="277" r:id="rId17"/>
    <p:sldId id="274" r:id="rId1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E8507-8472-4361-9D13-E4BB7B55CF55}" type="datetimeFigureOut">
              <a:rPr lang="hr-HR" smtClean="0"/>
              <a:t>17.1.2021.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86376-C083-46AF-BF0C-687DC8FD906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96987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E8507-8472-4361-9D13-E4BB7B55CF55}" type="datetimeFigureOut">
              <a:rPr lang="hr-HR" smtClean="0"/>
              <a:t>17.1.2021.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86376-C083-46AF-BF0C-687DC8FD906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0432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E8507-8472-4361-9D13-E4BB7B55CF55}" type="datetimeFigureOut">
              <a:rPr lang="hr-HR" smtClean="0"/>
              <a:t>17.1.2021.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86376-C083-46AF-BF0C-687DC8FD906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28741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E8507-8472-4361-9D13-E4BB7B55CF55}" type="datetimeFigureOut">
              <a:rPr lang="hr-HR" smtClean="0"/>
              <a:t>17.1.2021.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86376-C083-46AF-BF0C-687DC8FD9069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6658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E8507-8472-4361-9D13-E4BB7B55CF55}" type="datetimeFigureOut">
              <a:rPr lang="hr-HR" smtClean="0"/>
              <a:t>17.1.2021.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86376-C083-46AF-BF0C-687DC8FD906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93135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E8507-8472-4361-9D13-E4BB7B55CF55}" type="datetimeFigureOut">
              <a:rPr lang="hr-HR" smtClean="0"/>
              <a:t>17.1.2021.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86376-C083-46AF-BF0C-687DC8FD906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138926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E8507-8472-4361-9D13-E4BB7B55CF55}" type="datetimeFigureOut">
              <a:rPr lang="hr-HR" smtClean="0"/>
              <a:t>17.1.2021.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86376-C083-46AF-BF0C-687DC8FD906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193778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E8507-8472-4361-9D13-E4BB7B55CF55}" type="datetimeFigureOut">
              <a:rPr lang="hr-HR" smtClean="0"/>
              <a:t>17.1.2021.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86376-C083-46AF-BF0C-687DC8FD906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87747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E8507-8472-4361-9D13-E4BB7B55CF55}" type="datetimeFigureOut">
              <a:rPr lang="hr-HR" smtClean="0"/>
              <a:t>17.1.2021.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86376-C083-46AF-BF0C-687DC8FD906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30131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E8507-8472-4361-9D13-E4BB7B55CF55}" type="datetimeFigureOut">
              <a:rPr lang="hr-HR" smtClean="0"/>
              <a:t>17.1.2021.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86376-C083-46AF-BF0C-687DC8FD906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1810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E8507-8472-4361-9D13-E4BB7B55CF55}" type="datetimeFigureOut">
              <a:rPr lang="hr-HR" smtClean="0"/>
              <a:t>17.1.2021.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86376-C083-46AF-BF0C-687DC8FD906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00159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E8507-8472-4361-9D13-E4BB7B55CF55}" type="datetimeFigureOut">
              <a:rPr lang="hr-HR" smtClean="0"/>
              <a:t>17.1.2021.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86376-C083-46AF-BF0C-687DC8FD906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89992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E8507-8472-4361-9D13-E4BB7B55CF55}" type="datetimeFigureOut">
              <a:rPr lang="hr-HR" smtClean="0"/>
              <a:t>17.1.2021.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86376-C083-46AF-BF0C-687DC8FD906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90136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E8507-8472-4361-9D13-E4BB7B55CF55}" type="datetimeFigureOut">
              <a:rPr lang="hr-HR" smtClean="0"/>
              <a:t>17.1.2021.</a:t>
            </a:fld>
            <a:endParaRPr lang="hr-H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86376-C083-46AF-BF0C-687DC8FD906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96777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E8507-8472-4361-9D13-E4BB7B55CF55}" type="datetimeFigureOut">
              <a:rPr lang="hr-HR" smtClean="0"/>
              <a:t>17.1.2021.</a:t>
            </a:fld>
            <a:endParaRPr lang="hr-H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86376-C083-46AF-BF0C-687DC8FD906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97243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E8507-8472-4361-9D13-E4BB7B55CF55}" type="datetimeFigureOut">
              <a:rPr lang="hr-HR" smtClean="0"/>
              <a:t>17.1.2021.</a:t>
            </a:fld>
            <a:endParaRPr lang="hr-H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86376-C083-46AF-BF0C-687DC8FD906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79227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E8507-8472-4361-9D13-E4BB7B55CF55}" type="datetimeFigureOut">
              <a:rPr lang="hr-HR" smtClean="0"/>
              <a:t>17.1.2021.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86376-C083-46AF-BF0C-687DC8FD906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13597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75E8507-8472-4361-9D13-E4BB7B55CF55}" type="datetimeFigureOut">
              <a:rPr lang="hr-HR" smtClean="0"/>
              <a:t>17.1.2021.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86376-C083-46AF-BF0C-687DC8FD906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501526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  <p:sldLayoutId id="2147483876" r:id="rId13"/>
    <p:sldLayoutId id="2147483877" r:id="rId14"/>
    <p:sldLayoutId id="2147483878" r:id="rId15"/>
    <p:sldLayoutId id="2147483879" r:id="rId16"/>
    <p:sldLayoutId id="214748388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fif"/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fif"/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f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fif"/><Relationship Id="rId2" Type="http://schemas.openxmlformats.org/officeDocument/2006/relationships/image" Target="../media/image22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f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fif"/><Relationship Id="rId2" Type="http://schemas.openxmlformats.org/officeDocument/2006/relationships/image" Target="../media/image25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f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f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fif"/><Relationship Id="rId2" Type="http://schemas.openxmlformats.org/officeDocument/2006/relationships/image" Target="../media/image29.jf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fif"/><Relationship Id="rId2" Type="http://schemas.openxmlformats.org/officeDocument/2006/relationships/image" Target="../media/image31.jf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youtube.com/watch?v=psOzzPq25cQ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854200"/>
            <a:ext cx="9601196" cy="4021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5400" dirty="0" smtClean="0"/>
              <a:t>PROTOKOL U SLUČAJU POTRESA</a:t>
            </a:r>
            <a:endParaRPr lang="hr-HR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5100" y="3134783"/>
            <a:ext cx="4811925" cy="2741085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55" y="131377"/>
            <a:ext cx="5120845" cy="1082532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7093527" y="6396335"/>
            <a:ext cx="5237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Izradili: stručni suradnici pedagozi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108110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0000"/>
                </a:solidFill>
              </a:rPr>
              <a:t>Potresi - upute (4)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7834" y="1481800"/>
            <a:ext cx="8596668" cy="45681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600" dirty="0" smtClean="0">
                <a:solidFill>
                  <a:srgbClr val="FF0000"/>
                </a:solidFill>
              </a:rPr>
              <a:t>ZAPAMTITE!</a:t>
            </a:r>
          </a:p>
          <a:p>
            <a:pPr marL="0" indent="0">
              <a:buNone/>
            </a:pPr>
            <a:r>
              <a:rPr lang="hr-HR" sz="3600" dirty="0" smtClean="0"/>
              <a:t>Potres ne možemo spriječiti, ali možemo naučiti kako se bolje zaštititi.</a:t>
            </a:r>
          </a:p>
          <a:p>
            <a:pPr marL="0" indent="0">
              <a:buNone/>
            </a:pPr>
            <a:r>
              <a:rPr lang="hr-HR" sz="3600" dirty="0" smtClean="0"/>
              <a:t>Dobro je znati broj za krizna stanja 112.</a:t>
            </a:r>
          </a:p>
          <a:p>
            <a:pPr marL="0" indent="0">
              <a:buNone/>
            </a:pPr>
            <a:r>
              <a:rPr lang="hr-HR" sz="3600" dirty="0" smtClean="0"/>
              <a:t>Broj hitne službe 194.</a:t>
            </a:r>
            <a:endParaRPr lang="hr-HR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0379" y="423703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32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0000"/>
                </a:solidFill>
              </a:rPr>
              <a:t>Kako se sve možete osjećati?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36701"/>
            <a:ext cx="10507902" cy="45046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dirty="0" smtClean="0">
                <a:solidFill>
                  <a:schemeClr val="bg1"/>
                </a:solidFill>
              </a:rPr>
              <a:t>STRAH                                  NERASPOLOŽENOST</a:t>
            </a:r>
          </a:p>
          <a:p>
            <a:pPr marL="0" indent="0">
              <a:buNone/>
            </a:pPr>
            <a:endParaRPr lang="hr-HR" sz="2800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hr-HR" sz="2800" dirty="0" smtClean="0">
                <a:solidFill>
                  <a:prstClr val="black"/>
                </a:solidFill>
              </a:rPr>
              <a:t>          GLAVOBOLJA</a:t>
            </a:r>
            <a:endParaRPr lang="hr-HR" sz="2800" dirty="0"/>
          </a:p>
          <a:p>
            <a:pPr marL="0" indent="0">
              <a:buNone/>
            </a:pPr>
            <a:endParaRPr lang="hr-HR" sz="2800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hr-HR" sz="2800" dirty="0" smtClean="0">
                <a:solidFill>
                  <a:prstClr val="black"/>
                </a:solidFill>
              </a:rPr>
              <a:t>ZABRINUTOST</a:t>
            </a:r>
            <a:endParaRPr lang="hr-HR" sz="2800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35" y="4349815"/>
            <a:ext cx="3524135" cy="2336655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542" y="3505944"/>
            <a:ext cx="3448916" cy="1937852"/>
          </a:xfrm>
          <a:prstGeom prst="rect">
            <a:avLst/>
          </a:prstGeom>
        </p:spPr>
      </p:pic>
      <p:sp>
        <p:nvSpPr>
          <p:cNvPr id="4" name="Pravokutnik 3"/>
          <p:cNvSpPr/>
          <p:nvPr/>
        </p:nvSpPr>
        <p:spPr>
          <a:xfrm>
            <a:off x="4797187" y="3527422"/>
            <a:ext cx="11512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dirty="0">
                <a:solidFill>
                  <a:schemeClr val="bg1"/>
                </a:solidFill>
              </a:rPr>
              <a:t>TUGA</a:t>
            </a:r>
            <a:endParaRPr lang="hr-HR" sz="2800" dirty="0"/>
          </a:p>
        </p:txBody>
      </p:sp>
      <p:sp>
        <p:nvSpPr>
          <p:cNvPr id="5" name="Pravokutnik 4"/>
          <p:cNvSpPr/>
          <p:nvPr/>
        </p:nvSpPr>
        <p:spPr>
          <a:xfrm>
            <a:off x="4797187" y="5962204"/>
            <a:ext cx="36984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dirty="0">
                <a:solidFill>
                  <a:schemeClr val="bg1"/>
                </a:solidFill>
              </a:rPr>
              <a:t>TEŠKOĆE SPAVANJA</a:t>
            </a:r>
            <a:endParaRPr lang="hr-HR" sz="2800" dirty="0"/>
          </a:p>
        </p:txBody>
      </p:sp>
      <p:sp>
        <p:nvSpPr>
          <p:cNvPr id="6" name="Pravokutnik 5"/>
          <p:cNvSpPr/>
          <p:nvPr/>
        </p:nvSpPr>
        <p:spPr>
          <a:xfrm>
            <a:off x="7948195" y="2348470"/>
            <a:ext cx="35798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dirty="0">
                <a:solidFill>
                  <a:prstClr val="black"/>
                </a:solidFill>
                <a:ea typeface="+mj-ea"/>
                <a:cs typeface="+mj-cs"/>
              </a:rPr>
              <a:t>PROMJENA APETITA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508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FF0000"/>
                </a:solidFill>
              </a:rPr>
              <a:t>Kako se sve </a:t>
            </a:r>
            <a:r>
              <a:rPr lang="hr-HR" dirty="0" smtClean="0">
                <a:solidFill>
                  <a:srgbClr val="FF0000"/>
                </a:solidFill>
              </a:rPr>
              <a:t>možete osjećati? (2)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98601"/>
            <a:ext cx="8596668" cy="45427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sz="2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hr-HR" sz="2800" dirty="0" smtClean="0">
                <a:solidFill>
                  <a:schemeClr val="bg1"/>
                </a:solidFill>
              </a:rPr>
              <a:t>USAMLJENOST </a:t>
            </a:r>
          </a:p>
          <a:p>
            <a:pPr marL="0" indent="0">
              <a:buNone/>
            </a:pPr>
            <a:endParaRPr lang="hr-HR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hr-HR" sz="2800" dirty="0" smtClean="0">
                <a:solidFill>
                  <a:schemeClr val="bg1"/>
                </a:solidFill>
              </a:rPr>
              <a:t>                                 </a:t>
            </a:r>
          </a:p>
          <a:p>
            <a:pPr marL="0" indent="0">
              <a:buNone/>
            </a:pPr>
            <a:r>
              <a:rPr lang="hr-HR" sz="2800" dirty="0">
                <a:solidFill>
                  <a:schemeClr val="bg1"/>
                </a:solidFill>
              </a:rPr>
              <a:t> </a:t>
            </a:r>
            <a:r>
              <a:rPr lang="hr-HR" sz="2800" dirty="0" smtClean="0">
                <a:solidFill>
                  <a:schemeClr val="bg1"/>
                </a:solidFill>
              </a:rPr>
              <a:t>                                   </a:t>
            </a:r>
          </a:p>
          <a:p>
            <a:pPr marL="0" indent="0">
              <a:buNone/>
            </a:pPr>
            <a:r>
              <a:rPr lang="hr-HR" sz="2800" dirty="0">
                <a:solidFill>
                  <a:schemeClr val="bg1"/>
                </a:solidFill>
              </a:rPr>
              <a:t> </a:t>
            </a:r>
            <a:r>
              <a:rPr lang="hr-HR" sz="2800" dirty="0" smtClean="0">
                <a:solidFill>
                  <a:schemeClr val="bg1"/>
                </a:solidFill>
              </a:rPr>
              <a:t>                                    </a:t>
            </a:r>
          </a:p>
          <a:p>
            <a:pPr marL="0" indent="0">
              <a:buNone/>
            </a:pPr>
            <a:r>
              <a:rPr lang="hr-HR" sz="2800" dirty="0">
                <a:solidFill>
                  <a:schemeClr val="bg1"/>
                </a:solidFill>
              </a:rPr>
              <a:t> </a:t>
            </a:r>
            <a:r>
              <a:rPr lang="hr-HR" sz="2800" dirty="0" smtClean="0">
                <a:solidFill>
                  <a:schemeClr val="bg1"/>
                </a:solidFill>
              </a:rPr>
              <a:t>                                         LJUTNJA </a:t>
            </a:r>
            <a:endParaRPr lang="hr-HR" sz="2800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92" y="3179835"/>
            <a:ext cx="3430298" cy="1920966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423" y="4112587"/>
            <a:ext cx="3239990" cy="2156066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 rot="20590633">
            <a:off x="7118417" y="2762403"/>
            <a:ext cx="4816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solidFill>
                  <a:schemeClr val="bg1"/>
                </a:solidFill>
              </a:rPr>
              <a:t>SLABIJA KONCENTRACIJA</a:t>
            </a:r>
            <a:endParaRPr lang="hr-HR" sz="2800" dirty="0">
              <a:solidFill>
                <a:schemeClr val="bg1"/>
              </a:solidFill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1244958" y="5545637"/>
            <a:ext cx="3205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solidFill>
                  <a:schemeClr val="bg1"/>
                </a:solidFill>
              </a:rPr>
              <a:t>UZNEMIRENOST</a:t>
            </a:r>
            <a:endParaRPr lang="hr-HR" sz="2800" dirty="0">
              <a:solidFill>
                <a:schemeClr val="bg1"/>
              </a:solidFill>
            </a:endParaRPr>
          </a:p>
        </p:txBody>
      </p:sp>
      <p:sp>
        <p:nvSpPr>
          <p:cNvPr id="6" name="TekstniOkvir 5"/>
          <p:cNvSpPr txBox="1"/>
          <p:nvPr/>
        </p:nvSpPr>
        <p:spPr>
          <a:xfrm rot="400689">
            <a:off x="4812123" y="1659988"/>
            <a:ext cx="3278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solidFill>
                  <a:schemeClr val="bg1"/>
                </a:solidFill>
              </a:rPr>
              <a:t>POTIŠTENOST</a:t>
            </a:r>
            <a:endParaRPr lang="hr-HR" sz="2800" dirty="0">
              <a:solidFill>
                <a:schemeClr val="bg1"/>
              </a:solidFill>
            </a:endParaRP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349" y="2328969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93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0000"/>
                </a:solidFill>
              </a:rPr>
              <a:t>Tko vam može pomoći?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339273"/>
            <a:ext cx="9759757" cy="4702090"/>
          </a:xfrm>
        </p:spPr>
        <p:txBody>
          <a:bodyPr>
            <a:normAutofit/>
          </a:bodyPr>
          <a:lstStyle/>
          <a:p>
            <a:r>
              <a:rPr lang="hr-HR" sz="3200" dirty="0" smtClean="0"/>
              <a:t>Roditelji, nastavnik/</a:t>
            </a:r>
            <a:r>
              <a:rPr lang="hr-HR" sz="3200" dirty="0" err="1" smtClean="0"/>
              <a:t>ca</a:t>
            </a:r>
            <a:r>
              <a:rPr lang="hr-HR" sz="3200" dirty="0" smtClean="0"/>
              <a:t>, razrednik/razrednica, vršnjaci/prijatelji, pedagog</a:t>
            </a:r>
          </a:p>
          <a:p>
            <a:r>
              <a:rPr lang="hr-HR" sz="3200" dirty="0" smtClean="0"/>
              <a:t>Ako osjetite potrebu, slobodno se javite djelatnicima škole!</a:t>
            </a:r>
            <a:endParaRPr lang="hr-HR" sz="32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58" y="3787299"/>
            <a:ext cx="3658993" cy="2434894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858" y="4195032"/>
            <a:ext cx="2898941" cy="16083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406" y="3787299"/>
            <a:ext cx="3642397" cy="242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29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0000"/>
                </a:solidFill>
              </a:rPr>
              <a:t>Što vam može pomoći?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24001"/>
            <a:ext cx="7722335" cy="45173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 smtClean="0">
                <a:solidFill>
                  <a:schemeClr val="bg1"/>
                </a:solidFill>
              </a:rPr>
              <a:t>CRTANJE, RAZGOVOR, VJEŽBANJE,</a:t>
            </a:r>
            <a:endParaRPr lang="hr-HR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hr-HR" sz="2400" dirty="0" smtClean="0">
                <a:solidFill>
                  <a:schemeClr val="bg1"/>
                </a:solidFill>
              </a:rPr>
              <a:t>IGRA, GLAZBA, ŠETNJA,</a:t>
            </a:r>
            <a:endParaRPr lang="hr-HR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hr-HR" sz="2400" dirty="0">
                <a:solidFill>
                  <a:schemeClr val="bg1"/>
                </a:solidFill>
              </a:rPr>
              <a:t>DRUŽENJE S OBITELJI I </a:t>
            </a:r>
            <a:r>
              <a:rPr lang="hr-HR" sz="2400" dirty="0" smtClean="0">
                <a:solidFill>
                  <a:schemeClr val="bg1"/>
                </a:solidFill>
              </a:rPr>
              <a:t>PRIJATELJIMA,</a:t>
            </a:r>
            <a:endParaRPr lang="hr-HR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hr-HR" sz="2400" dirty="0">
                <a:solidFill>
                  <a:schemeClr val="bg1"/>
                </a:solidFill>
              </a:rPr>
              <a:t>KUĆANSKI </a:t>
            </a:r>
            <a:r>
              <a:rPr lang="hr-HR" sz="2400" dirty="0" smtClean="0">
                <a:solidFill>
                  <a:schemeClr val="bg1"/>
                </a:solidFill>
              </a:rPr>
              <a:t>POSLOVI,</a:t>
            </a:r>
            <a:r>
              <a:rPr lang="hr-HR" sz="2400" dirty="0">
                <a:solidFill>
                  <a:schemeClr val="bg1"/>
                </a:solidFill>
              </a:rPr>
              <a:t> </a:t>
            </a:r>
            <a:r>
              <a:rPr lang="hr-HR" sz="2400" dirty="0" smtClean="0">
                <a:solidFill>
                  <a:schemeClr val="bg1"/>
                </a:solidFill>
              </a:rPr>
              <a:t>VOLONTIRANJE </a:t>
            </a:r>
          </a:p>
          <a:p>
            <a:pPr marL="0" indent="0">
              <a:buNone/>
            </a:pPr>
            <a:r>
              <a:rPr lang="hr-HR" sz="2400" dirty="0" smtClean="0">
                <a:solidFill>
                  <a:schemeClr val="bg1"/>
                </a:solidFill>
              </a:rPr>
              <a:t>ili POMAGANJE DRUGIMA</a:t>
            </a:r>
            <a:r>
              <a:rPr lang="hr-HR" dirty="0" smtClean="0">
                <a:solidFill>
                  <a:schemeClr val="bg1"/>
                </a:solidFill>
              </a:rPr>
              <a:t>…</a:t>
            </a:r>
            <a:endParaRPr lang="hr-HR" dirty="0">
              <a:solidFill>
                <a:schemeClr val="bg1"/>
              </a:solidFill>
            </a:endParaRP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759" y="1985817"/>
            <a:ext cx="4981148" cy="1373306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324" y="4298971"/>
            <a:ext cx="3481820" cy="1949819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29" y="4120718"/>
            <a:ext cx="3299355" cy="2335499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8769884" y="4177436"/>
            <a:ext cx="32050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solidFill>
                  <a:schemeClr val="bg1"/>
                </a:solidFill>
              </a:rPr>
              <a:t>…UZ PRIDRŽAVANJE VAŽEĆIH EPIDEMIOLOŠKIH MJERA </a:t>
            </a:r>
            <a:r>
              <a:rPr lang="hr-HR" sz="2800" dirty="0" smtClean="0">
                <a:solidFill>
                  <a:schemeClr val="bg1"/>
                </a:solidFill>
                <a:sym typeface="Wingdings" panose="05000000000000000000" pitchFamily="2" charset="2"/>
              </a:rPr>
              <a:t> </a:t>
            </a:r>
            <a:endParaRPr lang="hr-H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02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FF0000"/>
                </a:solidFill>
              </a:rPr>
              <a:t>Kako se ponašati za vrijeme potresa u školi?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dirty="0"/>
              <a:t>Detaljne informacije se nalaze na letku koji je priložen uz </a:t>
            </a:r>
            <a:r>
              <a:rPr lang="pl-PL" sz="2800" dirty="0" smtClean="0"/>
              <a:t>prezentaciju </a:t>
            </a:r>
            <a:r>
              <a:rPr lang="pl-PL" sz="2800" dirty="0" smtClean="0">
                <a:sym typeface="Wingdings" panose="05000000000000000000" pitchFamily="2" charset="2"/>
              </a:rPr>
              <a:t></a:t>
            </a:r>
            <a:endParaRPr lang="pl-PL" sz="2800" dirty="0"/>
          </a:p>
          <a:p>
            <a:pPr marL="0" indent="0">
              <a:buNone/>
            </a:pPr>
            <a:endParaRPr lang="hr-HR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3324501"/>
            <a:ext cx="4377307" cy="2912898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5772728" y="3442122"/>
            <a:ext cx="516312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Svi djelatnici škole upoznati su s Planom evakuacije i spašavanja te je važno da u slučaju bilo kakve nepogode slušate njihove upute!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188596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0000"/>
                </a:solidFill>
              </a:rPr>
              <a:t>Vježba evakuacije u školi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7334" y="1587501"/>
            <a:ext cx="8596668" cy="44538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dirty="0" smtClean="0"/>
              <a:t>Vježba evakuacije će se održati po povratku svih učenika u školske klupe</a:t>
            </a:r>
            <a:r>
              <a:rPr lang="hr-HR" sz="2800" dirty="0" smtClean="0"/>
              <a:t>.</a:t>
            </a:r>
          </a:p>
          <a:p>
            <a:pPr marL="0" indent="0">
              <a:buNone/>
            </a:pPr>
            <a:r>
              <a:rPr lang="hr-HR" sz="2800" dirty="0" smtClean="0"/>
              <a:t>Priložen vam je i letak koji pojašnjava postupak evakuacije.</a:t>
            </a:r>
            <a:endParaRPr lang="hr-HR" sz="28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09" y="3753782"/>
            <a:ext cx="4047259" cy="228758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291" y="3466274"/>
            <a:ext cx="4005695" cy="257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59267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pic>
        <p:nvPicPr>
          <p:cNvPr id="11" name="Rezervirano mjesto sadržaja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901" y="3996276"/>
            <a:ext cx="4728007" cy="2647684"/>
          </a:xfrm>
        </p:spPr>
      </p:pic>
      <p:sp>
        <p:nvSpPr>
          <p:cNvPr id="12" name="TekstniOkvir 11"/>
          <p:cNvSpPr txBox="1"/>
          <p:nvPr/>
        </p:nvSpPr>
        <p:spPr>
          <a:xfrm>
            <a:off x="2475345" y="3156616"/>
            <a:ext cx="72413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b="1" dirty="0" smtClean="0"/>
              <a:t>HVALA NA POZORNOSTI!</a:t>
            </a:r>
            <a:endParaRPr lang="hr-HR" sz="4400" b="1" dirty="0"/>
          </a:p>
        </p:txBody>
      </p:sp>
      <p:pic>
        <p:nvPicPr>
          <p:cNvPr id="13" name="Slika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94" y="256216"/>
            <a:ext cx="4225852" cy="29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53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6000" dirty="0" smtClean="0">
                <a:solidFill>
                  <a:srgbClr val="FF0000"/>
                </a:solidFill>
              </a:rPr>
              <a:t>Potresi</a:t>
            </a:r>
            <a:endParaRPr lang="hr-HR" sz="6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87237"/>
            <a:ext cx="8596668" cy="4254126"/>
          </a:xfrm>
        </p:spPr>
        <p:txBody>
          <a:bodyPr>
            <a:normAutofit/>
          </a:bodyPr>
          <a:lstStyle/>
          <a:p>
            <a:r>
              <a:rPr lang="hr-HR" sz="4000" dirty="0" smtClean="0"/>
              <a:t>Potres je prirodna pojava koja se </a:t>
            </a:r>
          </a:p>
          <a:p>
            <a:pPr marL="0" indent="0">
              <a:buNone/>
            </a:pPr>
            <a:r>
              <a:rPr lang="hr-HR" sz="4000" dirty="0" smtClean="0"/>
              <a:t>ne može predvidjeti</a:t>
            </a:r>
            <a:r>
              <a:rPr lang="hr-HR" sz="4000" dirty="0"/>
              <a:t> </a:t>
            </a:r>
            <a:r>
              <a:rPr lang="hr-HR" sz="4000" dirty="0" smtClean="0"/>
              <a:t>te se događa iznenada i bez upozorenja.</a:t>
            </a:r>
            <a:endParaRPr lang="hr-HR" sz="40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3588" y="3477882"/>
            <a:ext cx="3343274" cy="263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78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676400"/>
            <a:ext cx="9601196" cy="4199467"/>
          </a:xfrm>
        </p:spPr>
        <p:txBody>
          <a:bodyPr>
            <a:noAutofit/>
          </a:bodyPr>
          <a:lstStyle/>
          <a:p>
            <a:r>
              <a:rPr lang="hr-HR" sz="2800" dirty="0" smtClean="0"/>
              <a:t>Karakterizira ga pomicanje </a:t>
            </a:r>
            <a:r>
              <a:rPr lang="hr-HR" sz="2800" dirty="0"/>
              <a:t>ili podrhtavanje tla, ali ponekad može dovesti i do pucanja Zemljine kore. </a:t>
            </a:r>
            <a:endParaRPr lang="hr-HR" sz="2800" dirty="0" smtClean="0"/>
          </a:p>
          <a:p>
            <a:endParaRPr lang="hr-HR" sz="2800" dirty="0" smtClean="0"/>
          </a:p>
          <a:p>
            <a:r>
              <a:rPr lang="hr-HR" sz="2800" dirty="0" smtClean="0"/>
              <a:t>Potres </a:t>
            </a:r>
            <a:r>
              <a:rPr lang="hr-HR" sz="2800" dirty="0"/>
              <a:t>najčešće nastaje uslijed </a:t>
            </a:r>
            <a:r>
              <a:rPr lang="hr-HR" sz="2800" dirty="0" smtClean="0"/>
              <a:t>pomicanja, </a:t>
            </a:r>
            <a:r>
              <a:rPr lang="hr-HR" sz="2800" dirty="0"/>
              <a:t>odnosno </a:t>
            </a:r>
            <a:r>
              <a:rPr lang="hr-HR" sz="2800" dirty="0" smtClean="0"/>
              <a:t>sudaranja, </a:t>
            </a:r>
            <a:r>
              <a:rPr lang="hr-HR" sz="2800" dirty="0"/>
              <a:t>zemljinih tektonskih ploča, što je potaknuto velikim količinama energije koje oslobađa Zemlja. </a:t>
            </a:r>
            <a:endParaRPr lang="hr-HR" sz="2800" dirty="0" smtClean="0"/>
          </a:p>
        </p:txBody>
      </p:sp>
    </p:spTree>
    <p:extLst>
      <p:ext uri="{BB962C8B-B14F-4D97-AF65-F5344CB8AC3E}">
        <p14:creationId xmlns:p14="http://schemas.microsoft.com/office/powerpoint/2010/main" val="273014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0000"/>
                </a:solidFill>
              </a:rPr>
              <a:t>Prikaz tektonskih ploča</a:t>
            </a:r>
            <a:endParaRPr lang="hr-HR" dirty="0">
              <a:solidFill>
                <a:srgbClr val="FF0000"/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1734" y="1422400"/>
            <a:ext cx="8310424" cy="496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66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0000"/>
                </a:solidFill>
              </a:rPr>
              <a:t>Potresi – prirodna pojava 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24001"/>
            <a:ext cx="8596668" cy="4517362"/>
          </a:xfrm>
        </p:spPr>
        <p:txBody>
          <a:bodyPr>
            <a:normAutofit/>
          </a:bodyPr>
          <a:lstStyle/>
          <a:p>
            <a:r>
              <a:rPr lang="hr-HR" sz="2400" dirty="0"/>
              <a:t>Kod pojave potresa možemo </a:t>
            </a:r>
            <a:r>
              <a:rPr lang="hr-HR" sz="2400" dirty="0" smtClean="0"/>
              <a:t>razlikovati: </a:t>
            </a:r>
          </a:p>
          <a:p>
            <a:pPr marL="0" indent="0">
              <a:buNone/>
            </a:pPr>
            <a:r>
              <a:rPr lang="hr-HR" sz="2400" dirty="0" smtClean="0"/>
              <a:t>1. Mjesto </a:t>
            </a:r>
            <a:r>
              <a:rPr lang="hr-HR" sz="2400" dirty="0"/>
              <a:t>u unutrašnjosti </a:t>
            </a:r>
            <a:r>
              <a:rPr lang="hr-HR" sz="2400" dirty="0" smtClean="0"/>
              <a:t>Zemlje </a:t>
            </a:r>
            <a:r>
              <a:rPr lang="hr-HR" sz="2400" dirty="0"/>
              <a:t>gdje </a:t>
            </a:r>
            <a:endParaRPr lang="hr-HR" sz="2400" dirty="0" smtClean="0"/>
          </a:p>
          <a:p>
            <a:pPr marL="0" indent="0">
              <a:buNone/>
            </a:pPr>
            <a:r>
              <a:rPr lang="hr-HR" sz="2400" dirty="0" smtClean="0"/>
              <a:t>se </a:t>
            </a:r>
            <a:r>
              <a:rPr lang="hr-HR" sz="2400" dirty="0"/>
              <a:t>oslobađa </a:t>
            </a:r>
            <a:r>
              <a:rPr lang="hr-HR" sz="2400" dirty="0" smtClean="0"/>
              <a:t>energija</a:t>
            </a:r>
          </a:p>
          <a:p>
            <a:pPr marL="0" indent="0">
              <a:buNone/>
            </a:pPr>
            <a:r>
              <a:rPr lang="hr-HR" sz="2400" dirty="0" smtClean="0"/>
              <a:t>2. Centar </a:t>
            </a:r>
            <a:r>
              <a:rPr lang="hr-HR" sz="2400" dirty="0"/>
              <a:t>žarišta i točka </a:t>
            </a:r>
            <a:r>
              <a:rPr lang="hr-HR" sz="2400" dirty="0" smtClean="0"/>
              <a:t>u kojoj </a:t>
            </a:r>
            <a:r>
              <a:rPr lang="hr-HR" sz="2400" dirty="0"/>
              <a:t>potres </a:t>
            </a:r>
            <a:endParaRPr lang="hr-HR" sz="2400" dirty="0" smtClean="0"/>
          </a:p>
          <a:p>
            <a:pPr marL="0" indent="0">
              <a:buNone/>
            </a:pPr>
            <a:r>
              <a:rPr lang="hr-HR" sz="2400" dirty="0" smtClean="0"/>
              <a:t>počinje</a:t>
            </a:r>
            <a:endParaRPr lang="hr-HR" sz="2400" dirty="0"/>
          </a:p>
          <a:p>
            <a:pPr marL="0" indent="0">
              <a:buNone/>
            </a:pPr>
            <a:r>
              <a:rPr lang="hr-HR" sz="2400" dirty="0" smtClean="0"/>
              <a:t>3. Točka </a:t>
            </a:r>
            <a:r>
              <a:rPr lang="hr-HR" sz="2400" dirty="0"/>
              <a:t>na površini Zemlje </a:t>
            </a:r>
            <a:r>
              <a:rPr lang="hr-HR" sz="2400" dirty="0" smtClean="0"/>
              <a:t>gdje se </a:t>
            </a:r>
          </a:p>
          <a:p>
            <a:pPr marL="0" indent="0">
              <a:buNone/>
            </a:pPr>
            <a:r>
              <a:rPr lang="hr-HR" sz="2400" dirty="0" smtClean="0"/>
              <a:t>potres događa</a:t>
            </a:r>
            <a:endParaRPr lang="hr-HR" sz="2400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0667" y="2844801"/>
            <a:ext cx="3328704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7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0000"/>
                </a:solidFill>
              </a:rPr>
              <a:t>Potresi - upute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85901"/>
            <a:ext cx="8596668" cy="4555462"/>
          </a:xfrm>
        </p:spPr>
        <p:txBody>
          <a:bodyPr>
            <a:normAutofit/>
          </a:bodyPr>
          <a:lstStyle/>
          <a:p>
            <a:r>
              <a:rPr lang="hr-HR" sz="2800" dirty="0" smtClean="0"/>
              <a:t>Prije potresa (u vašem obiteljskom domu):</a:t>
            </a:r>
          </a:p>
          <a:p>
            <a:pPr marL="0" indent="0">
              <a:buNone/>
            </a:pPr>
            <a:r>
              <a:rPr lang="hr-HR" sz="2800" dirty="0" smtClean="0"/>
              <a:t>1. Odredite jedno sigurno mjesto u svom domu</a:t>
            </a:r>
          </a:p>
          <a:p>
            <a:pPr marL="0" indent="0">
              <a:buNone/>
            </a:pPr>
            <a:r>
              <a:rPr lang="hr-HR" sz="2800" dirty="0" smtClean="0"/>
              <a:t>2. Uvijek imajte određene zalihe hrane</a:t>
            </a:r>
          </a:p>
          <a:p>
            <a:pPr marL="0" indent="0">
              <a:buNone/>
            </a:pPr>
            <a:r>
              <a:rPr lang="hr-HR" sz="2800" dirty="0" smtClean="0"/>
              <a:t>3. Pripremite svjetiljku, mobitel, torbicu prve pomoći</a:t>
            </a:r>
          </a:p>
          <a:p>
            <a:pPr marL="0" indent="0">
              <a:buNone/>
            </a:pPr>
            <a:r>
              <a:rPr lang="hr-HR" sz="2800" dirty="0" smtClean="0"/>
              <a:t>4. Upamtite gdje se nalazi sklopka za struju te ventili za plin i vodu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2382" y="3870530"/>
            <a:ext cx="2412997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03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0000"/>
                </a:solidFill>
              </a:rPr>
              <a:t>Potresi – upute (2) 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87501"/>
            <a:ext cx="8596668" cy="4453862"/>
          </a:xfrm>
        </p:spPr>
        <p:txBody>
          <a:bodyPr>
            <a:normAutofit/>
          </a:bodyPr>
          <a:lstStyle/>
          <a:p>
            <a:r>
              <a:rPr lang="hr-HR" sz="2800" dirty="0" smtClean="0"/>
              <a:t>Za vrijeme potresa:</a:t>
            </a:r>
          </a:p>
          <a:p>
            <a:pPr marL="0" indent="0">
              <a:buNone/>
            </a:pPr>
            <a:r>
              <a:rPr lang="hr-HR" sz="2800" dirty="0" smtClean="0"/>
              <a:t>1. </a:t>
            </a:r>
            <a:r>
              <a:rPr lang="hr-HR" sz="2800" dirty="0"/>
              <a:t>N</a:t>
            </a:r>
            <a:r>
              <a:rPr lang="hr-HR" sz="2800" dirty="0" smtClean="0"/>
              <a:t>emojte paničariti i pokušajte se smiriti</a:t>
            </a:r>
          </a:p>
          <a:p>
            <a:pPr marL="0" indent="0">
              <a:buNone/>
            </a:pPr>
            <a:r>
              <a:rPr lang="hr-HR" sz="2800" dirty="0" smtClean="0"/>
              <a:t>2. Izađite i udaljite se od drveća, uličnih svjetiljki, </a:t>
            </a:r>
          </a:p>
          <a:p>
            <a:pPr marL="0" indent="0">
              <a:buNone/>
            </a:pPr>
            <a:r>
              <a:rPr lang="hr-HR" sz="2800" dirty="0" smtClean="0"/>
              <a:t>građevina</a:t>
            </a:r>
          </a:p>
          <a:p>
            <a:pPr marL="0" indent="0">
              <a:buNone/>
            </a:pPr>
            <a:r>
              <a:rPr lang="hr-HR" sz="2800" dirty="0" smtClean="0"/>
              <a:t>3. </a:t>
            </a:r>
            <a:r>
              <a:rPr lang="hr-HR" sz="2800" dirty="0"/>
              <a:t>A</a:t>
            </a:r>
            <a:r>
              <a:rPr lang="hr-HR" sz="2800" dirty="0" smtClean="0"/>
              <a:t>ko ste na višim katovima zgrada, </a:t>
            </a:r>
          </a:p>
          <a:p>
            <a:pPr marL="0" indent="0">
              <a:buNone/>
            </a:pPr>
            <a:r>
              <a:rPr lang="hr-HR" sz="2800" dirty="0" smtClean="0"/>
              <a:t>sklonite se pored nosivih zidova, </a:t>
            </a:r>
          </a:p>
          <a:p>
            <a:pPr marL="0" indent="0">
              <a:buNone/>
            </a:pPr>
            <a:r>
              <a:rPr lang="hr-HR" sz="2800" dirty="0" smtClean="0"/>
              <a:t>ispod stola ili ispod nosivih greda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2518" y="3474027"/>
            <a:ext cx="4381500" cy="234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15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0000"/>
                </a:solidFill>
              </a:rPr>
              <a:t>Potresi – upute (3)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36701"/>
            <a:ext cx="8596668" cy="4504662"/>
          </a:xfrm>
        </p:spPr>
        <p:txBody>
          <a:bodyPr/>
          <a:lstStyle/>
          <a:p>
            <a:pPr marL="0" indent="0">
              <a:buNone/>
            </a:pPr>
            <a:r>
              <a:rPr lang="hr-HR" sz="2800" dirty="0" smtClean="0"/>
              <a:t>4. Ne </a:t>
            </a:r>
            <a:r>
              <a:rPr lang="hr-HR" sz="2800" dirty="0"/>
              <a:t>koristite dizalo ni </a:t>
            </a:r>
            <a:r>
              <a:rPr lang="hr-HR" sz="2800" dirty="0" smtClean="0"/>
              <a:t>stubište</a:t>
            </a:r>
          </a:p>
          <a:p>
            <a:pPr marL="0" indent="0">
              <a:buNone/>
            </a:pPr>
            <a:r>
              <a:rPr lang="hr-HR" sz="2800" dirty="0" smtClean="0"/>
              <a:t>5. Odmaknite se od stakla, prozora, zrcala, </a:t>
            </a:r>
          </a:p>
          <a:p>
            <a:pPr marL="0" indent="0">
              <a:buNone/>
            </a:pPr>
            <a:r>
              <a:rPr lang="hr-HR" sz="2800" dirty="0" smtClean="0"/>
              <a:t>visokog pokućstva, pregradnih zgrada</a:t>
            </a:r>
          </a:p>
          <a:p>
            <a:pPr marL="0" indent="0">
              <a:buNone/>
            </a:pPr>
            <a:r>
              <a:rPr lang="hr-HR" sz="2800" dirty="0" smtClean="0"/>
              <a:t>6. Čuvajte se padajućih dijelova sa zgrada</a:t>
            </a:r>
          </a:p>
          <a:p>
            <a:pPr marL="0" indent="0">
              <a:buNone/>
            </a:pPr>
            <a:r>
              <a:rPr lang="hr-HR" sz="2800" dirty="0" smtClean="0"/>
              <a:t>7. Ostanite na otvorenom</a:t>
            </a:r>
            <a:endParaRPr lang="hr-HR" sz="2800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3819" y="3934691"/>
            <a:ext cx="3772766" cy="261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82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0000"/>
                </a:solidFill>
              </a:rPr>
              <a:t>Kako zaštititi sebe za vrijeme potresa?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78001"/>
            <a:ext cx="8596668" cy="4263362"/>
          </a:xfrm>
        </p:spPr>
        <p:txBody>
          <a:bodyPr/>
          <a:lstStyle/>
          <a:p>
            <a:r>
              <a:rPr lang="hr-HR" sz="3200" dirty="0" smtClean="0"/>
              <a:t>Pogledat ćemo kratki video o zaštiti tijekom potresa.</a:t>
            </a:r>
          </a:p>
          <a:p>
            <a:pPr marL="0" indent="0">
              <a:buNone/>
            </a:pPr>
            <a:r>
              <a:rPr lang="hr-HR" sz="3200" dirty="0">
                <a:hlinkClick r:id="rId2"/>
              </a:rPr>
              <a:t>https://</a:t>
            </a:r>
            <a:r>
              <a:rPr lang="hr-HR" sz="3200" dirty="0" smtClean="0">
                <a:hlinkClick r:id="rId2"/>
              </a:rPr>
              <a:t>www.youtube.com/watch?v=psOzzPq25cQ</a:t>
            </a:r>
            <a:endParaRPr lang="hr-HR" sz="3200" dirty="0" smtClean="0"/>
          </a:p>
          <a:p>
            <a:pPr marL="0" indent="0">
              <a:buNone/>
            </a:pPr>
            <a:endParaRPr lang="hr-HR" sz="32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6832" y="4012142"/>
            <a:ext cx="2819400" cy="1863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1543" y="4012142"/>
            <a:ext cx="3190875" cy="186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34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839</TotalTime>
  <Words>482</Words>
  <Application>Microsoft Office PowerPoint</Application>
  <PresentationFormat>Široki zaslon</PresentationFormat>
  <Paragraphs>82</Paragraphs>
  <Slides>17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2" baseType="lpstr">
      <vt:lpstr>Arial</vt:lpstr>
      <vt:lpstr>Century Gothic</vt:lpstr>
      <vt:lpstr>Wingdings</vt:lpstr>
      <vt:lpstr>Wingdings 3</vt:lpstr>
      <vt:lpstr>Ion</vt:lpstr>
      <vt:lpstr>PowerPoint prezentacija</vt:lpstr>
      <vt:lpstr>Potresi</vt:lpstr>
      <vt:lpstr>PowerPoint prezentacija</vt:lpstr>
      <vt:lpstr>Prikaz tektonskih ploča</vt:lpstr>
      <vt:lpstr>Potresi – prirodna pojava </vt:lpstr>
      <vt:lpstr>Potresi - upute</vt:lpstr>
      <vt:lpstr>Potresi – upute (2) </vt:lpstr>
      <vt:lpstr>Potresi – upute (3)</vt:lpstr>
      <vt:lpstr>Kako zaštititi sebe za vrijeme potresa?</vt:lpstr>
      <vt:lpstr>Potresi - upute (4)</vt:lpstr>
      <vt:lpstr>Kako se sve možete osjećati?</vt:lpstr>
      <vt:lpstr>Kako se sve možete osjećati? (2)</vt:lpstr>
      <vt:lpstr>Tko vam može pomoći?</vt:lpstr>
      <vt:lpstr>Što vam može pomoći?</vt:lpstr>
      <vt:lpstr>Kako se ponašati za vrijeme potresa u školi?</vt:lpstr>
      <vt:lpstr>Vježba evakuacije u školi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Slaven</dc:creator>
  <cp:lastModifiedBy>Windows korisnik</cp:lastModifiedBy>
  <cp:revision>70</cp:revision>
  <dcterms:created xsi:type="dcterms:W3CDTF">2021-01-14T09:58:54Z</dcterms:created>
  <dcterms:modified xsi:type="dcterms:W3CDTF">2021-01-17T10:55:45Z</dcterms:modified>
</cp:coreProperties>
</file>