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69" r:id="rId16"/>
    <p:sldId id="276" r:id="rId17"/>
    <p:sldId id="270" r:id="rId18"/>
    <p:sldId id="275" r:id="rId19"/>
    <p:sldId id="271" r:id="rId20"/>
    <p:sldId id="272" r:id="rId21"/>
    <p:sldId id="27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6" autoAdjust="0"/>
    <p:restoredTop sz="94660"/>
  </p:normalViewPr>
  <p:slideViewPr>
    <p:cSldViewPr snapToGrid="0">
      <p:cViewPr>
        <p:scale>
          <a:sx n="60" d="100"/>
          <a:sy n="60" d="100"/>
        </p:scale>
        <p:origin x="-900" y="-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info.centar@ncvvo.hr" TargetMode="External"/><Relationship Id="rId2" Type="http://schemas.openxmlformats.org/officeDocument/2006/relationships/hyperlink" Target="mailto:tamara.miljevich@yahoo.com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7069259" cy="1590110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DRŽAVNA MATURA 2014./2015.</a:t>
            </a:r>
            <a:endParaRPr lang="hr-HR" sz="3200" b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7159" y="2162083"/>
            <a:ext cx="2590985" cy="347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6501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35466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Ukoliko se ispit polaže u dva dijela, učenik mora pisati oba dijela ispita (npr. strani jezik)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Učenik je takav ispit položio ukoliko je položio oba dijela ispita.</a:t>
            </a:r>
            <a:endParaRPr lang="hr-HR" sz="2400" dirty="0"/>
          </a:p>
        </p:txBody>
      </p:sp>
      <p:pic>
        <p:nvPicPr>
          <p:cNvPr id="3075" name="Picture 3" descr="C:\Users\Tamara\Desktop\pisanj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46786" y="3904473"/>
            <a:ext cx="2364829" cy="1763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Tamara\Desktop\slušanj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95707" y="3846786"/>
            <a:ext cx="2856583" cy="1821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9002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7280" y="457200"/>
            <a:ext cx="10058400" cy="1119352"/>
          </a:xfrm>
        </p:spPr>
        <p:txBody>
          <a:bodyPr>
            <a:normAutofit/>
          </a:bodyPr>
          <a:lstStyle/>
          <a:p>
            <a:r>
              <a:rPr lang="hr-HR" sz="3200" i="1" dirty="0" smtClean="0"/>
              <a:t>Važne Internet stranice</a:t>
            </a:r>
            <a:endParaRPr lang="hr-HR" sz="3200" i="1" dirty="0"/>
          </a:p>
        </p:txBody>
      </p:sp>
      <p:pic>
        <p:nvPicPr>
          <p:cNvPr id="4098" name="Picture 2" descr="C:\Users\Tamara\Desktop\računalo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4675" y="2529701"/>
            <a:ext cx="4130565" cy="286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1725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69230"/>
          </a:xfrm>
        </p:spPr>
        <p:txBody>
          <a:bodyPr>
            <a:normAutofit/>
          </a:bodyPr>
          <a:lstStyle/>
          <a:p>
            <a:r>
              <a:rPr lang="hr-HR" sz="3200" dirty="0" smtClean="0"/>
              <a:t>www.ncvvo.hr</a:t>
            </a:r>
            <a:endParaRPr lang="hr-HR" sz="32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98180" y="2066925"/>
            <a:ext cx="3515710" cy="35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12735" y="2066925"/>
            <a:ext cx="3713490" cy="35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5217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8993" y="2128345"/>
            <a:ext cx="4114800" cy="3184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128345"/>
            <a:ext cx="4070954" cy="3184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209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2221" y="637336"/>
            <a:ext cx="8103476" cy="569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8322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5003975" cy="1242652"/>
          </a:xfrm>
        </p:spPr>
        <p:txBody>
          <a:bodyPr>
            <a:normAutofit/>
          </a:bodyPr>
          <a:lstStyle/>
          <a:p>
            <a:r>
              <a:rPr lang="hr-HR" sz="3200" dirty="0" err="1" smtClean="0"/>
              <a:t>www.postani</a:t>
            </a:r>
            <a:r>
              <a:rPr lang="hr-HR" sz="3200" dirty="0" smtClean="0"/>
              <a:t>-</a:t>
            </a:r>
            <a:r>
              <a:rPr lang="hr-HR" sz="3200" dirty="0" err="1" smtClean="0"/>
              <a:t>student.hr</a:t>
            </a:r>
            <a:endParaRPr lang="hr-HR" sz="3200" dirty="0"/>
          </a:p>
        </p:txBody>
      </p:sp>
      <p:pic>
        <p:nvPicPr>
          <p:cNvPr id="4" name="Slika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80938" y="362607"/>
            <a:ext cx="2221953" cy="127700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lika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92317" y="1860331"/>
            <a:ext cx="3499945" cy="4193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3766" y="1954924"/>
            <a:ext cx="3594538" cy="4145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6126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5903" y="898634"/>
            <a:ext cx="6321973" cy="49503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375920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04441" y="2051529"/>
            <a:ext cx="4130565" cy="36121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59728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11120"/>
          </a:xfrm>
        </p:spPr>
        <p:txBody>
          <a:bodyPr>
            <a:normAutofit/>
          </a:bodyPr>
          <a:lstStyle/>
          <a:p>
            <a:r>
              <a:rPr lang="hr-HR" sz="3200" dirty="0" smtClean="0"/>
              <a:t>Prijave u sustav i prijave ispita u ljetnom roku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 Prijave ispita traju </a:t>
            </a:r>
            <a:r>
              <a:rPr lang="hr-HR" sz="2400" b="1" dirty="0" smtClean="0"/>
              <a:t>1.12.2014</a:t>
            </a:r>
            <a:r>
              <a:rPr lang="hr-HR" sz="2400" dirty="0" smtClean="0"/>
              <a:t>. do </a:t>
            </a:r>
            <a:r>
              <a:rPr lang="hr-HR" sz="2400" b="1" dirty="0" smtClean="0"/>
              <a:t>2.2.2015.</a:t>
            </a:r>
            <a:r>
              <a:rPr lang="hr-HR" sz="2400" dirty="0" smtClean="0"/>
              <a:t> u podne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Učenici se u sustav prijavljuju putem korisničkih podataka i broja telefona </a:t>
            </a:r>
            <a:r>
              <a:rPr lang="hr-HR" sz="2400" smtClean="0"/>
              <a:t>(mobitela)</a:t>
            </a:r>
            <a:endParaRPr lang="hr-HR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hr-HR" sz="2400" b="1" dirty="0" smtClean="0">
                <a:solidFill>
                  <a:srgbClr val="FF0000"/>
                </a:solidFill>
              </a:rPr>
              <a:t>Broj telefona kojim ste se prijavili u sustav nemojte mijenjati!!!!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Ako učenik iz nekog razloga nema postojeći broj mobitela može upisati broj mobitela ispitnog koordinatora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Osim broja mobitela učenik unosi i svoju e-mail adresu te provjerava ispravnost osobnih podataka te to sve još jednom potvrđuje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xmlns="" val="1296014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79589"/>
          </a:xfrm>
        </p:spPr>
        <p:txBody>
          <a:bodyPr>
            <a:normAutofit/>
          </a:bodyPr>
          <a:lstStyle/>
          <a:p>
            <a:r>
              <a:rPr lang="hr-HR" sz="3200" dirty="0" smtClean="0"/>
              <a:t>www.studiji.hr</a:t>
            </a:r>
            <a:endParaRPr lang="hr-HR" sz="3200" dirty="0"/>
          </a:p>
        </p:txBody>
      </p:sp>
      <p:pic>
        <p:nvPicPr>
          <p:cNvPr id="4" name="Rezervirano mjesto sadržaja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48152" y="1846263"/>
            <a:ext cx="6274676" cy="4022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83595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06169"/>
          </a:xfrm>
        </p:spPr>
        <p:txBody>
          <a:bodyPr>
            <a:normAutofit/>
          </a:bodyPr>
          <a:lstStyle/>
          <a:p>
            <a:r>
              <a:rPr lang="hr-HR" sz="3200" dirty="0" smtClean="0"/>
              <a:t>Pravilnik o polaganju državne mature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2399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Ispiti državne mature sastoje se od obaveznog i izbornog dijela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Ispite obaveznoga dijela čine ispiti iz sljedećih predmeta: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Hrvatskoga jezika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Matematike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Stranoga jezika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Kao ispit obveznoga dijela državne mature može se polagati samo strani jezik čiji je sadržaj propisan ispitnim katalogom a iz kojega je učenik u </a:t>
            </a:r>
            <a:r>
              <a:rPr lang="hr-HR" sz="2400" b="1" dirty="0" smtClean="0"/>
              <a:t>najmanje dvije </a:t>
            </a:r>
            <a:r>
              <a:rPr lang="hr-HR" sz="2400" dirty="0" smtClean="0"/>
              <a:t>školske godine tijekom srednjega obrazovanja bio pozitivno ocijenjen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xmlns="" val="285423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smtClean="0"/>
              <a:t>Važni kontakti</a:t>
            </a:r>
            <a:endParaRPr lang="hr-HR" sz="3200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1065747" y="2145278"/>
            <a:ext cx="4641370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 </a:t>
            </a:r>
            <a:r>
              <a:rPr lang="hr-HR" sz="2400" u="sng" dirty="0"/>
              <a:t>I</a:t>
            </a:r>
            <a:r>
              <a:rPr lang="hr-HR" sz="2400" u="sng" dirty="0" smtClean="0"/>
              <a:t>spitni koordinator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400" dirty="0" smtClean="0"/>
              <a:t>Tamara </a:t>
            </a:r>
            <a:r>
              <a:rPr lang="hr-HR" sz="2400" dirty="0" err="1" smtClean="0"/>
              <a:t>Miljević</a:t>
            </a:r>
            <a:endParaRPr lang="hr-HR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hr-HR" sz="2400" dirty="0" err="1" smtClean="0"/>
              <a:t>Tel</a:t>
            </a:r>
            <a:r>
              <a:rPr lang="hr-HR" sz="2400" dirty="0" smtClean="0"/>
              <a:t>: 095 500 5361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400" u="sng" dirty="0" smtClean="0"/>
              <a:t>E-mail: </a:t>
            </a:r>
            <a:r>
              <a:rPr lang="hr-HR" sz="2400" dirty="0" err="1" smtClean="0">
                <a:hlinkClick r:id="rId2"/>
              </a:rPr>
              <a:t>tamara.miljevich</a:t>
            </a:r>
            <a:r>
              <a:rPr lang="hr-HR" sz="2400" dirty="0" smtClean="0">
                <a:hlinkClick r:id="rId2"/>
              </a:rPr>
              <a:t>@</a:t>
            </a:r>
            <a:r>
              <a:rPr lang="hr-HR" sz="2400" dirty="0" err="1" smtClean="0">
                <a:hlinkClick r:id="rId2"/>
              </a:rPr>
              <a:t>yahoo.com</a:t>
            </a:r>
            <a:endParaRPr lang="hr-HR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hr-HR" sz="2400" u="sng" dirty="0" smtClean="0"/>
              <a:t>Radno vrijeme</a:t>
            </a:r>
            <a:r>
              <a:rPr lang="hr-HR" sz="2400" dirty="0" smtClean="0"/>
              <a:t>: pon-pet poslijepodne</a:t>
            </a:r>
            <a:endParaRPr lang="hr-HR" sz="2400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2"/>
          </p:nvPr>
        </p:nvSpPr>
        <p:spPr>
          <a:xfrm>
            <a:off x="6432331" y="2066452"/>
            <a:ext cx="4707583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 </a:t>
            </a:r>
            <a:r>
              <a:rPr lang="hr-HR" sz="2400" u="sng" dirty="0" smtClean="0"/>
              <a:t>NCVVO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400" u="sng" dirty="0"/>
              <a:t> E</a:t>
            </a:r>
            <a:r>
              <a:rPr lang="hr-HR" sz="2400" u="sng" dirty="0" smtClean="0"/>
              <a:t>-mail</a:t>
            </a:r>
            <a:r>
              <a:rPr lang="hr-HR" sz="2400" dirty="0" smtClean="0"/>
              <a:t>: </a:t>
            </a:r>
            <a:r>
              <a:rPr lang="hr-HR" sz="2400" dirty="0" err="1" smtClean="0">
                <a:hlinkClick r:id="rId3"/>
              </a:rPr>
              <a:t>info.centar</a:t>
            </a:r>
            <a:r>
              <a:rPr lang="hr-HR" sz="2400" dirty="0" smtClean="0">
                <a:hlinkClick r:id="rId3"/>
              </a:rPr>
              <a:t>@</a:t>
            </a:r>
            <a:r>
              <a:rPr lang="hr-HR" sz="2400" dirty="0" err="1" smtClean="0">
                <a:hlinkClick r:id="rId3"/>
              </a:rPr>
              <a:t>ncvvo.hr</a:t>
            </a:r>
            <a:endParaRPr lang="hr-HR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hr-HR" sz="2400" u="sng" dirty="0" err="1" smtClean="0"/>
              <a:t>Tel</a:t>
            </a:r>
            <a:r>
              <a:rPr lang="hr-HR" sz="2400" dirty="0" smtClean="0"/>
              <a:t>: 01 450 1899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xmlns="" val="280727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600" b="1" i="1" dirty="0" smtClean="0"/>
              <a:t>SRETNO !</a:t>
            </a:r>
            <a:endParaRPr lang="hr-HR" sz="3600" b="1" i="1" dirty="0"/>
          </a:p>
        </p:txBody>
      </p:sp>
      <p:pic>
        <p:nvPicPr>
          <p:cNvPr id="3074" name="Picture 2" descr="C:\Users\Tamara\Desktop\učeni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9945" y="2454862"/>
            <a:ext cx="5123792" cy="2461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9470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97280" y="1749972"/>
            <a:ext cx="10058400" cy="411912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Ispiti obveznog dijela državne mature mogu se polagati na jednoj od dviju razina: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A- viša razina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B- osnovna razina</a:t>
            </a:r>
          </a:p>
          <a:p>
            <a:pPr marL="0" indent="0">
              <a:buNone/>
            </a:pPr>
            <a:endParaRPr lang="hr-HR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Ispitni sadržaji te način provjere i ocjenjivanja znanja i sposobnosti utvrđuju se predmetnim ispitnim katalozima koji se izrađuju prema nastavnim planovima i programima općeobrazovnih predmeta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xmlns="" val="99393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97280" y="740979"/>
            <a:ext cx="10058400" cy="512811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Ispiti državne mature polažu se u dva roka: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Ljetnom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Jesenskom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Ispitni rok započinje danom polaganja prvoga ispita u tom roku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Raspored održavanja pojedinih ispita sadržan je u </a:t>
            </a:r>
            <a:r>
              <a:rPr lang="hr-HR" sz="2400" b="1" dirty="0" smtClean="0"/>
              <a:t>Kalendaru polaganja ispita državne mature </a:t>
            </a:r>
            <a:r>
              <a:rPr lang="hr-HR" sz="2400" dirty="0" smtClean="0"/>
              <a:t>kojeg Centar objavljuje na svojim mrežnim stranicama do 15. svibnja za tekuću školsku godinu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b="1" dirty="0" smtClean="0"/>
              <a:t>Kalendarom se utvrđuju i datum prijave i održavanja ispita, datum objave konačnih rezultata ispita te datum izdavanja svjedodžbi i potvrda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xmlns="" val="324834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85452"/>
          </a:xfrm>
        </p:spPr>
        <p:txBody>
          <a:bodyPr>
            <a:normAutofit/>
          </a:bodyPr>
          <a:lstStyle/>
          <a:p>
            <a:r>
              <a:rPr lang="hr-HR" sz="3200" dirty="0" smtClean="0"/>
              <a:t>Pristupanje ispitima državne mature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97280" y="1749972"/>
            <a:ext cx="10058400" cy="41191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Pravo pristupa polaganju ispita državne mature imaju učenici odnosno pristupnici </a:t>
            </a:r>
            <a:r>
              <a:rPr lang="hr-HR" sz="2400" b="1" dirty="0" smtClean="0"/>
              <a:t>koji su s uspjehom završili završni razred na kraju nastavne godine </a:t>
            </a:r>
            <a:r>
              <a:rPr lang="hr-HR" sz="2400" dirty="0" smtClean="0"/>
              <a:t>što uključuje i učenike kojima je pozitivno razriješen prigovor na zaključnu ocjenu</a:t>
            </a:r>
          </a:p>
          <a:p>
            <a:pPr marL="0" indent="0">
              <a:buNone/>
            </a:pPr>
            <a:endParaRPr lang="hr-HR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Ako učenik nije obranio završni rad može pristupiti ispitima državne mature ali ne može dobiti potvrdu o položenim ispitima sve dok ne obrani završni rad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xmlns="" val="418968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7280" y="709448"/>
            <a:ext cx="10058400" cy="709450"/>
          </a:xfrm>
        </p:spPr>
        <p:txBody>
          <a:bodyPr>
            <a:normAutofit/>
          </a:bodyPr>
          <a:lstStyle/>
          <a:p>
            <a:r>
              <a:rPr lang="hr-HR" sz="3200" dirty="0"/>
              <a:t>P</a:t>
            </a:r>
            <a:r>
              <a:rPr lang="hr-HR" sz="3200" dirty="0" smtClean="0"/>
              <a:t>rijava i odjava ispita 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2894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Prijavljeni ispiti mogu se iz opravdanih razloga promijeniti, što znači odjaviti ispit i prijaviti drugi najkasnije 30 dana prije početka ispitnog roka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Polaganje prijavljenih ispita može se odjaviti najkasnije 20 dana prije početka ispitnog roka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Ako ispit nije mogao biti prijavljen u propisanom roku iz opravdanih razloga (teži zdravstveni problemi, smrt u obitelji, prometna ili druga nesreća, drugi opravdani razlozi) može se prijaviti naknadno, najkasnije 30 dana prije početka ispitnog roka.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b="1" dirty="0" smtClean="0"/>
              <a:t>Obrasce na promjenu, odjavu ili naknadnu prijavu ispita zatražite kod ispitnog koordinatora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xmlns="" val="243446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2916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 smtClean="0"/>
              <a:t> </a:t>
            </a:r>
            <a:r>
              <a:rPr lang="hr-HR" sz="2400" dirty="0"/>
              <a:t>U</a:t>
            </a:r>
            <a:r>
              <a:rPr lang="hr-HR" sz="2400" dirty="0" smtClean="0"/>
              <a:t>čenik je državnu maturu položio ukoliko je položio sve ispite obaveznog dijela državne mature (hrvatski jezik, strani jezik, matematika)</a:t>
            </a:r>
            <a:endParaRPr lang="hr-HR" sz="2400" dirty="0"/>
          </a:p>
        </p:txBody>
      </p:sp>
      <p:pic>
        <p:nvPicPr>
          <p:cNvPr id="1026" name="Picture 2" descr="C:\Users\Tamara\Desktop\diplo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30055" y="3539359"/>
            <a:ext cx="2463527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4125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7280" y="346841"/>
            <a:ext cx="10058400" cy="1087822"/>
          </a:xfrm>
        </p:spPr>
        <p:txBody>
          <a:bodyPr>
            <a:normAutofit/>
          </a:bodyPr>
          <a:lstStyle/>
          <a:p>
            <a:r>
              <a:rPr lang="hr-HR" sz="3200" dirty="0" smtClean="0"/>
              <a:t>Plaćanje ispita državne mature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2894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Ako učenik </a:t>
            </a:r>
            <a:r>
              <a:rPr lang="hr-HR" sz="2400" u="sng" dirty="0" smtClean="0"/>
              <a:t>prvi puta polaže ispit </a:t>
            </a:r>
            <a:r>
              <a:rPr lang="hr-HR" sz="2400" dirty="0" smtClean="0"/>
              <a:t>državne mature u ljetnom ili jesenskom roku </a:t>
            </a:r>
            <a:r>
              <a:rPr lang="hr-HR" sz="2400" u="sng" dirty="0" smtClean="0"/>
              <a:t>ne plaća troškove ispita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Ako učenik </a:t>
            </a:r>
            <a:r>
              <a:rPr lang="hr-HR" sz="2400" u="sng" dirty="0" smtClean="0"/>
              <a:t>ne položi ispit </a:t>
            </a:r>
            <a:r>
              <a:rPr lang="hr-HR" sz="2400" dirty="0" smtClean="0"/>
              <a:t>u ljetnom roku i ponovno ga prijavi u jesenskom roku </a:t>
            </a:r>
            <a:r>
              <a:rPr lang="hr-HR" sz="2400" u="sng" dirty="0" smtClean="0"/>
              <a:t>ne plaća troškove ispita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Ako učenik na jesenskom roku </a:t>
            </a:r>
            <a:r>
              <a:rPr lang="hr-HR" sz="2400" u="sng" dirty="0" smtClean="0"/>
              <a:t>popravlja uspjeh </a:t>
            </a:r>
            <a:r>
              <a:rPr lang="hr-HR" sz="2400" dirty="0" smtClean="0"/>
              <a:t>ispita kojem je pristupio u ljetnom roku </a:t>
            </a:r>
            <a:r>
              <a:rPr lang="hr-HR" sz="2400" u="sng" dirty="0" smtClean="0"/>
              <a:t>plaća troškove ispita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Ako učenik </a:t>
            </a:r>
            <a:r>
              <a:rPr lang="hr-HR" sz="2400" u="sng" dirty="0" smtClean="0"/>
              <a:t>prijavi ispit u sljedećem roku na drugoj razini</a:t>
            </a:r>
            <a:r>
              <a:rPr lang="hr-HR" sz="2400" dirty="0" smtClean="0"/>
              <a:t>, smatra se da ispit polaže drugi put i onda </a:t>
            </a:r>
            <a:r>
              <a:rPr lang="hr-HR" sz="2400" u="sng" dirty="0" smtClean="0"/>
              <a:t>plaća troškove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Ako učenik ne pristupi prijavljenom ispitu a nema opravdan razlog, plaća troškove ispita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xmlns="" val="355674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65421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Ako učenik ne prijavi i ne polaže ispite državne mature u kalendarskoj godini u kojoj završava četvrti razred nego ih prvi puta polaže sljedeće godine, mora platiti troškove prijavljenih ispita</a:t>
            </a:r>
            <a:endParaRPr lang="hr-HR" sz="2400" dirty="0"/>
          </a:p>
        </p:txBody>
      </p:sp>
      <p:pic>
        <p:nvPicPr>
          <p:cNvPr id="2050" name="Picture 2" descr="C:\Users\Tamara\Desktop\kalend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1179" y="3733308"/>
            <a:ext cx="2524125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53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210</TotalTime>
  <Words>640</Words>
  <Application>Microsoft Office PowerPoint</Application>
  <PresentationFormat>Prilagođeno</PresentationFormat>
  <Paragraphs>58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22" baseType="lpstr">
      <vt:lpstr>Retrospektiva</vt:lpstr>
      <vt:lpstr>DRŽAVNA MATURA 2014./2015.</vt:lpstr>
      <vt:lpstr>Pravilnik o polaganju državne mature</vt:lpstr>
      <vt:lpstr>Slajd 3</vt:lpstr>
      <vt:lpstr>Slajd 4</vt:lpstr>
      <vt:lpstr>Pristupanje ispitima državne mature</vt:lpstr>
      <vt:lpstr>Prijava i odjava ispita </vt:lpstr>
      <vt:lpstr>Slajd 7</vt:lpstr>
      <vt:lpstr>Plaćanje ispita državne mature</vt:lpstr>
      <vt:lpstr>Slajd 9</vt:lpstr>
      <vt:lpstr>Slajd 10</vt:lpstr>
      <vt:lpstr>Važne Internet stranice</vt:lpstr>
      <vt:lpstr>www.ncvvo.hr</vt:lpstr>
      <vt:lpstr>Slajd 13</vt:lpstr>
      <vt:lpstr>Slajd 14</vt:lpstr>
      <vt:lpstr>www.postani-student.hr</vt:lpstr>
      <vt:lpstr>Slajd 16</vt:lpstr>
      <vt:lpstr>Slajd 17</vt:lpstr>
      <vt:lpstr>Prijave u sustav i prijave ispita u ljetnom roku</vt:lpstr>
      <vt:lpstr>www.studiji.hr</vt:lpstr>
      <vt:lpstr>Važni kontakti</vt:lpstr>
      <vt:lpstr>SRETNO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DRŽAVNA MATURA 2014./2015.</dc:title>
  <dc:creator>Zoran</dc:creator>
  <cp:lastModifiedBy>Pavo</cp:lastModifiedBy>
  <cp:revision>23</cp:revision>
  <dcterms:created xsi:type="dcterms:W3CDTF">2014-10-24T10:04:23Z</dcterms:created>
  <dcterms:modified xsi:type="dcterms:W3CDTF">2014-11-15T13:21:00Z</dcterms:modified>
</cp:coreProperties>
</file>