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2" r:id="rId1"/>
  </p:sldMasterIdLst>
  <p:notesMasterIdLst>
    <p:notesMasterId r:id="rId79"/>
  </p:notesMasterIdLst>
  <p:handoutMasterIdLst>
    <p:handoutMasterId r:id="rId8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6" r:id="rId15"/>
    <p:sldId id="288" r:id="rId16"/>
    <p:sldId id="277" r:id="rId17"/>
    <p:sldId id="284" r:id="rId18"/>
    <p:sldId id="285" r:id="rId19"/>
    <p:sldId id="286" r:id="rId20"/>
    <p:sldId id="287" r:id="rId21"/>
    <p:sldId id="289" r:id="rId22"/>
    <p:sldId id="290" r:id="rId23"/>
    <p:sldId id="270" r:id="rId24"/>
    <p:sldId id="291" r:id="rId25"/>
    <p:sldId id="292" r:id="rId26"/>
    <p:sldId id="301" r:id="rId27"/>
    <p:sldId id="302" r:id="rId28"/>
    <p:sldId id="293" r:id="rId29"/>
    <p:sldId id="295" r:id="rId30"/>
    <p:sldId id="303" r:id="rId31"/>
    <p:sldId id="304" r:id="rId32"/>
    <p:sldId id="305" r:id="rId33"/>
    <p:sldId id="279" r:id="rId34"/>
    <p:sldId id="306" r:id="rId35"/>
    <p:sldId id="296" r:id="rId36"/>
    <p:sldId id="307" r:id="rId37"/>
    <p:sldId id="308" r:id="rId38"/>
    <p:sldId id="309" r:id="rId39"/>
    <p:sldId id="310" r:id="rId40"/>
    <p:sldId id="311" r:id="rId41"/>
    <p:sldId id="312" r:id="rId42"/>
    <p:sldId id="297" r:id="rId43"/>
    <p:sldId id="298" r:id="rId44"/>
    <p:sldId id="271" r:id="rId45"/>
    <p:sldId id="280" r:id="rId46"/>
    <p:sldId id="314" r:id="rId47"/>
    <p:sldId id="281" r:id="rId48"/>
    <p:sldId id="315" r:id="rId49"/>
    <p:sldId id="322" r:id="rId50"/>
    <p:sldId id="323" r:id="rId51"/>
    <p:sldId id="324" r:id="rId52"/>
    <p:sldId id="325" r:id="rId53"/>
    <p:sldId id="326" r:id="rId54"/>
    <p:sldId id="316" r:id="rId55"/>
    <p:sldId id="318" r:id="rId56"/>
    <p:sldId id="319" r:id="rId57"/>
    <p:sldId id="320" r:id="rId58"/>
    <p:sldId id="321" r:id="rId59"/>
    <p:sldId id="282" r:id="rId60"/>
    <p:sldId id="272" r:id="rId61"/>
    <p:sldId id="273" r:id="rId62"/>
    <p:sldId id="327" r:id="rId63"/>
    <p:sldId id="274" r:id="rId64"/>
    <p:sldId id="328" r:id="rId65"/>
    <p:sldId id="329" r:id="rId66"/>
    <p:sldId id="275" r:id="rId67"/>
    <p:sldId id="330" r:id="rId68"/>
    <p:sldId id="331" r:id="rId69"/>
    <p:sldId id="332" r:id="rId70"/>
    <p:sldId id="333" r:id="rId71"/>
    <p:sldId id="335" r:id="rId72"/>
    <p:sldId id="336" r:id="rId73"/>
    <p:sldId id="337" r:id="rId74"/>
    <p:sldId id="338" r:id="rId75"/>
    <p:sldId id="339" r:id="rId76"/>
    <p:sldId id="340" r:id="rId77"/>
    <p:sldId id="341" r:id="rId78"/>
  </p:sldIdLst>
  <p:sldSz cx="12192000" cy="6858000"/>
  <p:notesSz cx="6881813" cy="9661525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DD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4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84754"/>
          </a:xfrm>
          <a:prstGeom prst="rect">
            <a:avLst/>
          </a:prstGeom>
        </p:spPr>
        <p:txBody>
          <a:bodyPr vert="horz" lIns="94531" tIns="47265" rIns="94531" bIns="47265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84754"/>
          </a:xfrm>
          <a:prstGeom prst="rect">
            <a:avLst/>
          </a:prstGeom>
        </p:spPr>
        <p:txBody>
          <a:bodyPr vert="horz" lIns="94531" tIns="47265" rIns="94531" bIns="47265" rtlCol="0"/>
          <a:lstStyle>
            <a:lvl1pPr algn="r">
              <a:defRPr sz="1200"/>
            </a:lvl1pPr>
          </a:lstStyle>
          <a:p>
            <a:fld id="{D89271DC-D6E3-4121-8847-8269A448A444}" type="datetimeFigureOut">
              <a:rPr lang="hr-HR" smtClean="0"/>
              <a:t>20.11.2015.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2"/>
          </p:nvPr>
        </p:nvSpPr>
        <p:spPr>
          <a:xfrm>
            <a:off x="0" y="9176772"/>
            <a:ext cx="2982119" cy="484753"/>
          </a:xfrm>
          <a:prstGeom prst="rect">
            <a:avLst/>
          </a:prstGeom>
        </p:spPr>
        <p:txBody>
          <a:bodyPr vert="horz" lIns="94531" tIns="47265" rIns="94531" bIns="47265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3"/>
          </p:nvPr>
        </p:nvSpPr>
        <p:spPr>
          <a:xfrm>
            <a:off x="3898102" y="9176772"/>
            <a:ext cx="2982119" cy="484753"/>
          </a:xfrm>
          <a:prstGeom prst="rect">
            <a:avLst/>
          </a:prstGeom>
        </p:spPr>
        <p:txBody>
          <a:bodyPr vert="horz" lIns="94531" tIns="47265" rIns="94531" bIns="47265" rtlCol="0" anchor="b"/>
          <a:lstStyle>
            <a:lvl1pPr algn="r">
              <a:defRPr sz="1200"/>
            </a:lvl1pPr>
          </a:lstStyle>
          <a:p>
            <a:fld id="{739FE960-D974-40C3-91ED-FEEAAE9A377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506134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84754"/>
          </a:xfrm>
          <a:prstGeom prst="rect">
            <a:avLst/>
          </a:prstGeom>
        </p:spPr>
        <p:txBody>
          <a:bodyPr vert="horz" lIns="94531" tIns="47265" rIns="94531" bIns="47265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84754"/>
          </a:xfrm>
          <a:prstGeom prst="rect">
            <a:avLst/>
          </a:prstGeom>
        </p:spPr>
        <p:txBody>
          <a:bodyPr vert="horz" lIns="94531" tIns="47265" rIns="94531" bIns="47265" rtlCol="0"/>
          <a:lstStyle>
            <a:lvl1pPr algn="r">
              <a:defRPr sz="1200"/>
            </a:lvl1pPr>
          </a:lstStyle>
          <a:p>
            <a:fld id="{2FD81C8C-3073-4922-93C4-268E914E9209}" type="datetimeFigureOut">
              <a:rPr lang="hr-HR" smtClean="0"/>
              <a:t>20.11.2015.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544513" y="1208088"/>
            <a:ext cx="5794375" cy="3260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531" tIns="47265" rIns="94531" bIns="47265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8182" y="4649609"/>
            <a:ext cx="5505450" cy="3804225"/>
          </a:xfrm>
          <a:prstGeom prst="rect">
            <a:avLst/>
          </a:prstGeom>
        </p:spPr>
        <p:txBody>
          <a:bodyPr vert="horz" lIns="94531" tIns="47265" rIns="94531" bIns="47265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9176772"/>
            <a:ext cx="2982119" cy="484753"/>
          </a:xfrm>
          <a:prstGeom prst="rect">
            <a:avLst/>
          </a:prstGeom>
        </p:spPr>
        <p:txBody>
          <a:bodyPr vert="horz" lIns="94531" tIns="47265" rIns="94531" bIns="47265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98102" y="9176772"/>
            <a:ext cx="2982119" cy="484753"/>
          </a:xfrm>
          <a:prstGeom prst="rect">
            <a:avLst/>
          </a:prstGeom>
        </p:spPr>
        <p:txBody>
          <a:bodyPr vert="horz" lIns="94531" tIns="47265" rIns="94531" bIns="47265" rtlCol="0" anchor="b"/>
          <a:lstStyle>
            <a:lvl1pPr algn="r">
              <a:defRPr sz="1200"/>
            </a:lvl1pPr>
          </a:lstStyle>
          <a:p>
            <a:fld id="{BECEEBEA-1609-4DB7-BAC5-2283FC51979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4662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EEBEA-1609-4DB7-BAC5-2283FC519794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01482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EEBEA-1609-4DB7-BAC5-2283FC519794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38013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Uredite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D527D-3E19-4445-9E7F-A027177F2362}" type="datetimeFigureOut">
              <a:rPr lang="hr-HR" smtClean="0"/>
              <a:t>20.11.2015.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70867-7644-4045-A473-B457ABB508A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22748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D527D-3E19-4445-9E7F-A027177F2362}" type="datetimeFigureOut">
              <a:rPr lang="hr-HR" smtClean="0"/>
              <a:t>20.11.2015.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70867-7644-4045-A473-B457ABB508A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45718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D527D-3E19-4445-9E7F-A027177F2362}" type="datetimeFigureOut">
              <a:rPr lang="hr-HR" smtClean="0"/>
              <a:t>20.11.2015.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70867-7644-4045-A473-B457ABB508A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01012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D527D-3E19-4445-9E7F-A027177F2362}" type="datetimeFigureOut">
              <a:rPr lang="hr-HR" smtClean="0"/>
              <a:t>20.11.2015.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70867-7644-4045-A473-B457ABB508A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4657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D527D-3E19-4445-9E7F-A027177F2362}" type="datetimeFigureOut">
              <a:rPr lang="hr-HR" smtClean="0"/>
              <a:t>20.11.2015.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70867-7644-4045-A473-B457ABB508A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48016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D527D-3E19-4445-9E7F-A027177F2362}" type="datetimeFigureOut">
              <a:rPr lang="hr-HR" smtClean="0"/>
              <a:t>20.11.2015.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70867-7644-4045-A473-B457ABB508A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23291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D527D-3E19-4445-9E7F-A027177F2362}" type="datetimeFigureOut">
              <a:rPr lang="hr-HR" smtClean="0"/>
              <a:t>20.11.2015.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70867-7644-4045-A473-B457ABB508A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39419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D527D-3E19-4445-9E7F-A027177F2362}" type="datetimeFigureOut">
              <a:rPr lang="hr-HR" smtClean="0"/>
              <a:t>20.11.2015.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70867-7644-4045-A473-B457ABB508A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83088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D527D-3E19-4445-9E7F-A027177F2362}" type="datetimeFigureOut">
              <a:rPr lang="hr-HR" smtClean="0"/>
              <a:t>20.11.2015.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70867-7644-4045-A473-B457ABB508A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33641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D527D-3E19-4445-9E7F-A027177F2362}" type="datetimeFigureOut">
              <a:rPr lang="hr-HR" smtClean="0"/>
              <a:t>20.11.2015.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70867-7644-4045-A473-B457ABB508A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99567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D527D-3E19-4445-9E7F-A027177F2362}" type="datetimeFigureOut">
              <a:rPr lang="hr-HR" smtClean="0"/>
              <a:t>20.11.2015.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70867-7644-4045-A473-B457ABB508A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35834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D527D-3E19-4445-9E7F-A027177F2362}" type="datetimeFigureOut">
              <a:rPr lang="hr-HR" smtClean="0"/>
              <a:t>20.11.2015.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70867-7644-4045-A473-B457ABB508A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82482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image" Target="../media/image17.wmf"/><Relationship Id="rId7" Type="http://schemas.openxmlformats.org/officeDocument/2006/relationships/image" Target="../media/image21.wm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wmf"/><Relationship Id="rId11" Type="http://schemas.openxmlformats.org/officeDocument/2006/relationships/image" Target="../media/image25.wmf"/><Relationship Id="rId5" Type="http://schemas.openxmlformats.org/officeDocument/2006/relationships/image" Target="../media/image19.wmf"/><Relationship Id="rId10" Type="http://schemas.openxmlformats.org/officeDocument/2006/relationships/image" Target="../media/image24.wmf"/><Relationship Id="rId4" Type="http://schemas.openxmlformats.org/officeDocument/2006/relationships/image" Target="../media/image18.wmf"/><Relationship Id="rId9" Type="http://schemas.openxmlformats.org/officeDocument/2006/relationships/image" Target="../media/image23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465546" y="2054269"/>
            <a:ext cx="9144000" cy="1466172"/>
          </a:xfrm>
        </p:spPr>
        <p:txBody>
          <a:bodyPr>
            <a:normAutofit/>
          </a:bodyPr>
          <a:lstStyle/>
          <a:p>
            <a:r>
              <a:rPr lang="hr-HR" sz="3200" dirty="0" smtClean="0"/>
              <a:t>Stručno usavršavanje nastavnika Srednje medicinske škole Slavonski Brod</a:t>
            </a:r>
            <a:endParaRPr lang="hr-HR" sz="32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584549" y="5040233"/>
            <a:ext cx="3461358" cy="986425"/>
          </a:xfrm>
        </p:spPr>
        <p:txBody>
          <a:bodyPr/>
          <a:lstStyle/>
          <a:p>
            <a:r>
              <a:rPr lang="hr-HR" dirty="0" smtClean="0"/>
              <a:t>Sevilla </a:t>
            </a:r>
          </a:p>
          <a:p>
            <a:r>
              <a:rPr lang="hr-HR" dirty="0" smtClean="0"/>
              <a:t>30.10.-7.11.2015.</a:t>
            </a:r>
            <a:endParaRPr lang="hr-H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0082" y="918951"/>
            <a:ext cx="1952525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lika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2621" y="918951"/>
            <a:ext cx="130492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57560" y="1007794"/>
            <a:ext cx="197860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Slika 1"/>
          <p:cNvPicPr/>
          <p:nvPr/>
        </p:nvPicPr>
        <p:blipFill>
          <a:blip r:embed="rId6" cstate="print"/>
          <a:srcRect l="3804"/>
          <a:stretch>
            <a:fillRect/>
          </a:stretch>
        </p:blipFill>
        <p:spPr bwMode="auto">
          <a:xfrm>
            <a:off x="9800456" y="759705"/>
            <a:ext cx="867544" cy="864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755" y="4300303"/>
            <a:ext cx="2079473" cy="17263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337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91544" y="260648"/>
            <a:ext cx="8229600" cy="966903"/>
          </a:xfrm>
        </p:spPr>
        <p:txBody>
          <a:bodyPr>
            <a:normAutofit/>
          </a:bodyPr>
          <a:lstStyle/>
          <a:p>
            <a:r>
              <a:rPr lang="hr-HR" sz="2800" i="1" dirty="0" smtClean="0"/>
              <a:t>Porast korištenja privatnog zdravstvenog osiguranja (skrbi)</a:t>
            </a:r>
            <a:endParaRPr lang="es-ES" sz="2800" i="1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9536" y="1578280"/>
            <a:ext cx="8389385" cy="4823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475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i="1" dirty="0" smtClean="0"/>
              <a:t>Sestrinstvo u Španjolskoj</a:t>
            </a:r>
            <a:endParaRPr lang="hr-HR" sz="2800" i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825625"/>
            <a:ext cx="9128760" cy="4351338"/>
          </a:xfrm>
        </p:spPr>
        <p:txBody>
          <a:bodyPr>
            <a:normAutofit/>
          </a:bodyPr>
          <a:lstStyle/>
          <a:p>
            <a:r>
              <a:rPr lang="hr-HR" sz="2400" dirty="0" smtClean="0"/>
              <a:t>270 000 medicinskih sestara i tehničara u Španjolskoj</a:t>
            </a:r>
          </a:p>
          <a:p>
            <a:r>
              <a:rPr lang="hr-HR" sz="2400" dirty="0" smtClean="0"/>
              <a:t>508 sestara / tehničara 100 000 stanovnika – europski prosjek je 801 sestra / tehničar na 100 000 stanovnika</a:t>
            </a:r>
          </a:p>
          <a:p>
            <a:r>
              <a:rPr lang="hr-HR" sz="2400" dirty="0" smtClean="0"/>
              <a:t>85 % su žene</a:t>
            </a:r>
          </a:p>
          <a:p>
            <a:r>
              <a:rPr lang="hr-HR" sz="2400" dirty="0" smtClean="0"/>
              <a:t>10 000 medicinskih sestara/tehničara u Sevilli</a:t>
            </a:r>
          </a:p>
          <a:p>
            <a:r>
              <a:rPr lang="hr-HR" sz="2400" dirty="0" smtClean="0"/>
              <a:t>U posljednjih 5 godina oko 5000 sestara / tehničara otišlo je raditi u Veliku Britaniju i Francusku</a:t>
            </a:r>
            <a:endParaRPr lang="hr-HR" sz="24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6718" y="594205"/>
            <a:ext cx="1713124" cy="356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7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i="1" dirty="0" smtClean="0"/>
              <a:t>Fizioterapija u Španjolskoj</a:t>
            </a:r>
            <a:endParaRPr lang="hr-HR" sz="2800" i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825625"/>
            <a:ext cx="9174480" cy="4351338"/>
          </a:xfrm>
        </p:spPr>
        <p:txBody>
          <a:bodyPr>
            <a:normAutofit/>
          </a:bodyPr>
          <a:lstStyle/>
          <a:p>
            <a:r>
              <a:rPr lang="hr-HR" sz="2400" dirty="0" smtClean="0"/>
              <a:t>32% fizioterapeuta radi puno radno vrijeme a 55% nepuno</a:t>
            </a:r>
          </a:p>
          <a:p>
            <a:r>
              <a:rPr lang="hr-HR" sz="2400" dirty="0"/>
              <a:t>n</a:t>
            </a:r>
            <a:r>
              <a:rPr lang="hr-HR" sz="2400" dirty="0" smtClean="0"/>
              <a:t>erijetko rade na više mjesta</a:t>
            </a:r>
          </a:p>
          <a:p>
            <a:r>
              <a:rPr lang="hr-HR" sz="2400" dirty="0"/>
              <a:t>p</a:t>
            </a:r>
            <a:r>
              <a:rPr lang="hr-HR" sz="2400" dirty="0" smtClean="0"/>
              <a:t>laća ispod prosjeka</a:t>
            </a:r>
          </a:p>
          <a:p>
            <a:r>
              <a:rPr lang="hr-HR" sz="2400" dirty="0"/>
              <a:t>v</a:t>
            </a:r>
            <a:r>
              <a:rPr lang="hr-HR" sz="2400" dirty="0" smtClean="0"/>
              <a:t>ećina radi samostalno</a:t>
            </a:r>
          </a:p>
          <a:p>
            <a:r>
              <a:rPr lang="hr-HR" sz="2400" dirty="0"/>
              <a:t>t</a:t>
            </a:r>
            <a:r>
              <a:rPr lang="hr-HR" sz="2400" dirty="0" smtClean="0"/>
              <a:t>ijekom ekonomske krize zatvoreno je puno centara za fizioterapiju</a:t>
            </a:r>
          </a:p>
          <a:p>
            <a:r>
              <a:rPr lang="hr-HR" sz="2400" dirty="0"/>
              <a:t>s</a:t>
            </a:r>
            <a:r>
              <a:rPr lang="hr-HR" sz="2400" dirty="0" smtClean="0"/>
              <a:t>vake godine na tržište rada dolazi 100 novih fizioterapeuta ali nažalost potražnja je mala</a:t>
            </a:r>
          </a:p>
          <a:p>
            <a:r>
              <a:rPr lang="hr-HR" sz="2400" dirty="0"/>
              <a:t>p</a:t>
            </a:r>
            <a:r>
              <a:rPr lang="hr-HR" sz="2400" dirty="0" smtClean="0"/>
              <a:t>otraga za poslom u inozemstvu</a:t>
            </a:r>
            <a:endParaRPr lang="hr-HR" sz="24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2680" y="578965"/>
            <a:ext cx="1713124" cy="356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3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147560" cy="1325563"/>
          </a:xfrm>
        </p:spPr>
        <p:txBody>
          <a:bodyPr>
            <a:normAutofit/>
          </a:bodyPr>
          <a:lstStyle/>
          <a:p>
            <a:r>
              <a:rPr lang="hr-HR" sz="2800" i="1" dirty="0" smtClean="0"/>
              <a:t>Bolnica </a:t>
            </a:r>
            <a:r>
              <a:rPr lang="hr-HR" sz="2800" i="1" dirty="0" err="1" smtClean="0"/>
              <a:t>Virgen</a:t>
            </a:r>
            <a:r>
              <a:rPr lang="hr-HR" sz="2800" i="1" dirty="0" smtClean="0"/>
              <a:t> de </a:t>
            </a:r>
            <a:r>
              <a:rPr lang="hr-HR" sz="2800" i="1" dirty="0" err="1"/>
              <a:t>M</a:t>
            </a:r>
            <a:r>
              <a:rPr lang="hr-HR" sz="2800" i="1" dirty="0" err="1" smtClean="0"/>
              <a:t>acarena</a:t>
            </a:r>
            <a:endParaRPr lang="hr-HR" sz="2800" i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825625"/>
            <a:ext cx="8427720" cy="4351338"/>
          </a:xfrm>
        </p:spPr>
        <p:txBody>
          <a:bodyPr>
            <a:normAutofit lnSpcReduction="10000"/>
          </a:bodyPr>
          <a:lstStyle/>
          <a:p>
            <a:r>
              <a:rPr lang="hr-HR" sz="2400" dirty="0" smtClean="0"/>
              <a:t>Javna bolnica ali ima i privatni dio djelatnosti</a:t>
            </a:r>
          </a:p>
          <a:p>
            <a:r>
              <a:rPr lang="hr-HR" sz="2400" dirty="0" smtClean="0"/>
              <a:t>4923 zaposlenika</a:t>
            </a:r>
          </a:p>
          <a:p>
            <a:r>
              <a:rPr lang="hr-HR" sz="2400" dirty="0" smtClean="0"/>
              <a:t>797 ležaja</a:t>
            </a:r>
          </a:p>
          <a:p>
            <a:r>
              <a:rPr lang="hr-HR" sz="2400" dirty="0" smtClean="0"/>
              <a:t>Tijekom 2014. godine obavljeno je: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r-HR" sz="2000" dirty="0" smtClean="0"/>
              <a:t>44986 operacija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r-HR" sz="2000" dirty="0" smtClean="0"/>
              <a:t>810458 pregleda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r-HR" sz="2000" dirty="0" smtClean="0"/>
              <a:t>205836 hitnih intervencija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r-HR" sz="2000" dirty="0" smtClean="0"/>
              <a:t>3058 poroda</a:t>
            </a:r>
          </a:p>
          <a:p>
            <a:pPr lvl="1"/>
            <a:r>
              <a:rPr lang="hr-HR" sz="2000" dirty="0" smtClean="0"/>
              <a:t>300 volontera</a:t>
            </a:r>
          </a:p>
          <a:p>
            <a:pPr lvl="1"/>
            <a:r>
              <a:rPr lang="hr-HR" sz="2000" dirty="0" smtClean="0"/>
              <a:t>36 odjela (specijalnosti)</a:t>
            </a:r>
          </a:p>
          <a:p>
            <a:pPr lvl="1"/>
            <a:r>
              <a:rPr lang="hr-HR" sz="2000" dirty="0" smtClean="0"/>
              <a:t>1977. g. – obrazovanje medicinskih sestara / tehničara – sveučilišna bolnica</a:t>
            </a:r>
            <a:endParaRPr lang="hr-HR" sz="2000" dirty="0"/>
          </a:p>
          <a:p>
            <a:pPr lvl="1"/>
            <a:endParaRPr lang="hr-HR" sz="2000" dirty="0" smtClean="0"/>
          </a:p>
          <a:p>
            <a:pPr>
              <a:buFont typeface="Wingdings" panose="05000000000000000000" pitchFamily="2" charset="2"/>
              <a:buChar char="Ø"/>
            </a:pPr>
            <a:endParaRPr lang="hr-HR" sz="2400" dirty="0" smtClean="0"/>
          </a:p>
          <a:p>
            <a:pPr>
              <a:buFont typeface="Wingdings" panose="05000000000000000000" pitchFamily="2" charset="2"/>
              <a:buChar char="Ø"/>
            </a:pP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6718" y="434825"/>
            <a:ext cx="1713124" cy="356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4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28395"/>
          </a:xfrm>
        </p:spPr>
        <p:txBody>
          <a:bodyPr>
            <a:normAutofit/>
          </a:bodyPr>
          <a:lstStyle/>
          <a:p>
            <a:r>
              <a:rPr lang="hr-HR" sz="2800" i="1" dirty="0" smtClean="0"/>
              <a:t>Bolnica </a:t>
            </a:r>
            <a:r>
              <a:rPr lang="hr-HR" sz="2800" i="1" dirty="0" err="1" smtClean="0"/>
              <a:t>Virgen</a:t>
            </a:r>
            <a:r>
              <a:rPr lang="hr-HR" sz="2800" i="1" dirty="0" smtClean="0"/>
              <a:t> de </a:t>
            </a:r>
            <a:r>
              <a:rPr lang="hr-HR" sz="2800" i="1" dirty="0" err="1" smtClean="0"/>
              <a:t>Macarena</a:t>
            </a:r>
            <a:endParaRPr lang="hr-HR" sz="2800" i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695" y="1680420"/>
            <a:ext cx="5676385" cy="3943768"/>
          </a:xfr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4798" y="526265"/>
            <a:ext cx="1713124" cy="3566469"/>
          </a:xfrm>
          <a:prstGeom prst="rect">
            <a:avLst/>
          </a:prstGeom>
        </p:spPr>
      </p:pic>
      <p:sp>
        <p:nvSpPr>
          <p:cNvPr id="5" name="Rezervirano mjesto teksta 6"/>
          <p:cNvSpPr txBox="1">
            <a:spLocks/>
          </p:cNvSpPr>
          <p:nvPr/>
        </p:nvSpPr>
        <p:spPr>
          <a:xfrm>
            <a:off x="1965960" y="5944395"/>
            <a:ext cx="5148824" cy="50650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i="1" dirty="0" smtClean="0"/>
              <a:t>Nastavnici Srednje medicinske škole Slavonski Brod</a:t>
            </a: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353953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6475"/>
          </a:xfrm>
        </p:spPr>
        <p:txBody>
          <a:bodyPr>
            <a:normAutofit/>
          </a:bodyPr>
          <a:lstStyle/>
          <a:p>
            <a:r>
              <a:rPr lang="hr-HR" sz="2800" i="1" dirty="0" smtClean="0"/>
              <a:t>Bolnica </a:t>
            </a:r>
            <a:r>
              <a:rPr lang="hr-HR" sz="2800" i="1" dirty="0" err="1" smtClean="0"/>
              <a:t>Virgen</a:t>
            </a:r>
            <a:r>
              <a:rPr lang="hr-HR" sz="2800" i="1" dirty="0" smtClean="0"/>
              <a:t> de </a:t>
            </a:r>
            <a:r>
              <a:rPr lang="hr-HR" sz="2800" i="1" dirty="0" err="1" smtClean="0"/>
              <a:t>Macarena</a:t>
            </a:r>
            <a:endParaRPr lang="hr-HR" sz="2800" i="1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1837" y="1834028"/>
            <a:ext cx="6076168" cy="364793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4798" y="576369"/>
            <a:ext cx="1713124" cy="3566469"/>
          </a:xfrm>
          <a:prstGeom prst="rect">
            <a:avLst/>
          </a:prstGeom>
        </p:spPr>
      </p:pic>
      <p:sp>
        <p:nvSpPr>
          <p:cNvPr id="7" name="Rezervirano mjesto teksta 6"/>
          <p:cNvSpPr txBox="1">
            <a:spLocks/>
          </p:cNvSpPr>
          <p:nvPr/>
        </p:nvSpPr>
        <p:spPr>
          <a:xfrm>
            <a:off x="1965960" y="5944395"/>
            <a:ext cx="4359684" cy="5065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i="1" dirty="0" smtClean="0"/>
              <a:t>Predavanje o organizaciji rada bolnice</a:t>
            </a: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211810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128395"/>
          </a:xfrm>
        </p:spPr>
        <p:txBody>
          <a:bodyPr>
            <a:normAutofit/>
          </a:bodyPr>
          <a:lstStyle/>
          <a:p>
            <a:r>
              <a:rPr lang="hr-HR" sz="2800" i="1" dirty="0" smtClean="0"/>
              <a:t>Bolnica </a:t>
            </a:r>
            <a:r>
              <a:rPr lang="hr-HR" sz="2800" i="1" dirty="0" err="1" smtClean="0"/>
              <a:t>Virgen</a:t>
            </a:r>
            <a:r>
              <a:rPr lang="hr-HR" sz="2800" i="1" dirty="0" smtClean="0"/>
              <a:t> de </a:t>
            </a:r>
            <a:r>
              <a:rPr lang="hr-HR" sz="2800" i="1" dirty="0" err="1" smtClean="0"/>
              <a:t>Macarena</a:t>
            </a:r>
            <a:endParaRPr lang="hr-HR" sz="2800" i="1" dirty="0"/>
          </a:p>
        </p:txBody>
      </p:sp>
      <p:sp>
        <p:nvSpPr>
          <p:cNvPr id="7" name="Rezervirano mjesto teksta 6"/>
          <p:cNvSpPr>
            <a:spLocks noGrp="1"/>
          </p:cNvSpPr>
          <p:nvPr>
            <p:ph type="body" idx="1"/>
          </p:nvPr>
        </p:nvSpPr>
        <p:spPr>
          <a:xfrm>
            <a:off x="2182816" y="5944395"/>
            <a:ext cx="3616639" cy="468931"/>
          </a:xfrm>
        </p:spPr>
        <p:txBody>
          <a:bodyPr>
            <a:normAutofit/>
          </a:bodyPr>
          <a:lstStyle/>
          <a:p>
            <a:pPr algn="ctr"/>
            <a:r>
              <a:rPr lang="hr-HR" sz="2000" b="0" i="1" dirty="0" smtClean="0"/>
              <a:t>Pribor za </a:t>
            </a:r>
            <a:r>
              <a:rPr lang="hr-HR" sz="2000" b="0" i="1" dirty="0" smtClean="0"/>
              <a:t>radnu terapiju</a:t>
            </a:r>
            <a:endParaRPr lang="hr-HR" sz="2000" b="0" i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816" y="1783477"/>
            <a:ext cx="3616639" cy="3870960"/>
          </a:xfr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7469" y="685645"/>
            <a:ext cx="1719221" cy="356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94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839788" y="365125"/>
            <a:ext cx="6277292" cy="1325563"/>
          </a:xfrm>
        </p:spPr>
        <p:txBody>
          <a:bodyPr>
            <a:normAutofit/>
          </a:bodyPr>
          <a:lstStyle/>
          <a:p>
            <a:r>
              <a:rPr lang="hr-HR" sz="2800" i="1" dirty="0"/>
              <a:t>Bolnica </a:t>
            </a:r>
            <a:r>
              <a:rPr lang="hr-HR" sz="2800" i="1" dirty="0" err="1"/>
              <a:t>Virgen</a:t>
            </a:r>
            <a:r>
              <a:rPr lang="hr-HR" sz="2800" i="1" dirty="0"/>
              <a:t> de </a:t>
            </a:r>
            <a:r>
              <a:rPr lang="hr-HR" sz="2800" i="1" dirty="0" err="1"/>
              <a:t>Macarena</a:t>
            </a:r>
            <a:endParaRPr lang="hr-HR" sz="2800" i="1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idx="1"/>
          </p:nvPr>
        </p:nvSpPr>
        <p:spPr>
          <a:xfrm>
            <a:off x="1713972" y="5899151"/>
            <a:ext cx="5157787" cy="547369"/>
          </a:xfrm>
        </p:spPr>
        <p:txBody>
          <a:bodyPr>
            <a:normAutofit/>
          </a:bodyPr>
          <a:lstStyle/>
          <a:p>
            <a:pPr algn="ctr"/>
            <a:r>
              <a:rPr lang="hr-HR" sz="2000" b="0" i="1" dirty="0" smtClean="0"/>
              <a:t>Prostorija za čisto (pribor)</a:t>
            </a:r>
            <a:endParaRPr lang="hr-HR" sz="2000" b="0" i="1" dirty="0"/>
          </a:p>
        </p:txBody>
      </p:sp>
      <p:pic>
        <p:nvPicPr>
          <p:cNvPr id="9" name="Rezervirano mjesto sadržaja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60385" y="1989374"/>
            <a:ext cx="6198655" cy="3769759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7469" y="685645"/>
            <a:ext cx="1719221" cy="356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1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7069772" cy="1082675"/>
          </a:xfrm>
        </p:spPr>
        <p:txBody>
          <a:bodyPr>
            <a:normAutofit/>
          </a:bodyPr>
          <a:lstStyle/>
          <a:p>
            <a:r>
              <a:rPr lang="hr-HR" sz="2800" i="1" dirty="0">
                <a:solidFill>
                  <a:prstClr val="black"/>
                </a:solidFill>
              </a:rPr>
              <a:t>Bolnica </a:t>
            </a:r>
            <a:r>
              <a:rPr lang="hr-HR" sz="2800" i="1" dirty="0" err="1">
                <a:solidFill>
                  <a:prstClr val="black"/>
                </a:solidFill>
              </a:rPr>
              <a:t>Virgen</a:t>
            </a:r>
            <a:r>
              <a:rPr lang="hr-HR" sz="2800" i="1" dirty="0">
                <a:solidFill>
                  <a:prstClr val="black"/>
                </a:solidFill>
              </a:rPr>
              <a:t> de </a:t>
            </a:r>
            <a:r>
              <a:rPr lang="hr-HR" sz="2800" i="1" dirty="0" err="1">
                <a:solidFill>
                  <a:prstClr val="black"/>
                </a:solidFill>
              </a:rPr>
              <a:t>Macarena</a:t>
            </a:r>
            <a:endParaRPr lang="hr-HR" sz="2800" i="1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idx="1"/>
          </p:nvPr>
        </p:nvSpPr>
        <p:spPr>
          <a:xfrm>
            <a:off x="1288733" y="5871958"/>
            <a:ext cx="4808855" cy="579117"/>
          </a:xfrm>
        </p:spPr>
        <p:txBody>
          <a:bodyPr>
            <a:normAutofit/>
          </a:bodyPr>
          <a:lstStyle/>
          <a:p>
            <a:pPr algn="ctr"/>
            <a:r>
              <a:rPr lang="hr-HR" sz="2000" b="0" i="1" dirty="0" smtClean="0"/>
              <a:t>Prostorija za čisto (posteljina)</a:t>
            </a:r>
            <a:endParaRPr lang="hr-HR" sz="2000" b="0" i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08951" y="1690688"/>
            <a:ext cx="4220984" cy="418127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941" y="591157"/>
            <a:ext cx="1725318" cy="357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3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79868" y="365760"/>
            <a:ext cx="6658292" cy="959803"/>
          </a:xfrm>
        </p:spPr>
        <p:txBody>
          <a:bodyPr>
            <a:normAutofit/>
          </a:bodyPr>
          <a:lstStyle/>
          <a:p>
            <a:r>
              <a:rPr lang="hr-HR" sz="2800" i="1" dirty="0">
                <a:solidFill>
                  <a:prstClr val="black"/>
                </a:solidFill>
              </a:rPr>
              <a:t>Bolnica </a:t>
            </a:r>
            <a:r>
              <a:rPr lang="hr-HR" sz="2800" i="1" dirty="0" err="1">
                <a:solidFill>
                  <a:prstClr val="black"/>
                </a:solidFill>
              </a:rPr>
              <a:t>Virgen</a:t>
            </a:r>
            <a:r>
              <a:rPr lang="hr-HR" sz="2800" i="1" dirty="0">
                <a:solidFill>
                  <a:prstClr val="black"/>
                </a:solidFill>
              </a:rPr>
              <a:t> de </a:t>
            </a:r>
            <a:r>
              <a:rPr lang="hr-HR" sz="2800" i="1" dirty="0" err="1">
                <a:solidFill>
                  <a:prstClr val="black"/>
                </a:solidFill>
              </a:rPr>
              <a:t>Macarena</a:t>
            </a:r>
            <a:endParaRPr lang="hr-HR" sz="2800" i="1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idx="1"/>
          </p:nvPr>
        </p:nvSpPr>
        <p:spPr>
          <a:xfrm>
            <a:off x="1877702" y="6141937"/>
            <a:ext cx="5159375" cy="533183"/>
          </a:xfrm>
        </p:spPr>
        <p:txBody>
          <a:bodyPr>
            <a:normAutofit/>
          </a:bodyPr>
          <a:lstStyle/>
          <a:p>
            <a:r>
              <a:rPr lang="hr-HR" sz="2000" b="0" i="1" dirty="0" smtClean="0"/>
              <a:t>                                 Ambulanta</a:t>
            </a:r>
            <a:endParaRPr lang="hr-HR" sz="2000" b="0" i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77702" y="1910714"/>
            <a:ext cx="5346058" cy="4011197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421" y="652117"/>
            <a:ext cx="1725318" cy="357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0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62000" y="301823"/>
            <a:ext cx="8397240" cy="1325563"/>
          </a:xfrm>
        </p:spPr>
        <p:txBody>
          <a:bodyPr>
            <a:normAutofit/>
          </a:bodyPr>
          <a:lstStyle/>
          <a:p>
            <a:r>
              <a:rPr lang="hr-HR" sz="2800" i="1" dirty="0" smtClean="0"/>
              <a:t>Obrazovni sustav u Španjolskoj</a:t>
            </a:r>
            <a:endParaRPr lang="hr-HR" sz="2800" i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762000" y="2050728"/>
            <a:ext cx="8397240" cy="4351338"/>
          </a:xfrm>
        </p:spPr>
        <p:txBody>
          <a:bodyPr>
            <a:normAutofit/>
          </a:bodyPr>
          <a:lstStyle/>
          <a:p>
            <a:r>
              <a:rPr lang="hr-HR" sz="2400" dirty="0" smtClean="0"/>
              <a:t>Decentraliziran sustav obrazovanja</a:t>
            </a:r>
          </a:p>
          <a:p>
            <a:r>
              <a:rPr lang="hr-HR" sz="2400" dirty="0" smtClean="0"/>
              <a:t>Organizacija obrazovnog sustava: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400" dirty="0" smtClean="0"/>
              <a:t>Predškolsko obrazovanje (0-6 g.)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400" dirty="0" smtClean="0"/>
              <a:t>Osnovnoškolsko obrazovanje (6-12 g.)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400" dirty="0" smtClean="0"/>
              <a:t>Srednjoškolsko obrazovanje – dijeli se na: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r-HR" sz="2000" i="1" dirty="0"/>
              <a:t>o</a:t>
            </a:r>
            <a:r>
              <a:rPr lang="hr-HR" sz="2000" i="1" dirty="0" smtClean="0"/>
              <a:t>bavezno srednjoškolsko obrazovanje (12-16 g.)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r-HR" sz="2000" i="1" dirty="0" err="1" smtClean="0"/>
              <a:t>baccalaureate</a:t>
            </a:r>
            <a:r>
              <a:rPr lang="hr-HR" sz="2000" i="1" dirty="0" smtClean="0"/>
              <a:t> (16-18 g.)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r-HR" sz="2000" i="1" dirty="0"/>
              <a:t>s</a:t>
            </a:r>
            <a:r>
              <a:rPr lang="hr-HR" sz="2000" i="1" dirty="0" smtClean="0"/>
              <a:t>trukovno obrazovanje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400" dirty="0" smtClean="0"/>
              <a:t>Visoko obrazovanje - fakultet</a:t>
            </a:r>
            <a:endParaRPr lang="hr-HR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11115" y="1330648"/>
            <a:ext cx="1672613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lika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78803" y="2303249"/>
            <a:ext cx="130492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1115" y="572115"/>
            <a:ext cx="1706878" cy="506012"/>
          </a:xfrm>
          <a:prstGeom prst="rect">
            <a:avLst/>
          </a:prstGeom>
        </p:spPr>
      </p:pic>
      <p:pic>
        <p:nvPicPr>
          <p:cNvPr id="8" name="Slika 1"/>
          <p:cNvPicPr/>
          <p:nvPr/>
        </p:nvPicPr>
        <p:blipFill>
          <a:blip r:embed="rId6" cstate="print"/>
          <a:srcRect l="3804"/>
          <a:stretch>
            <a:fillRect/>
          </a:stretch>
        </p:blipFill>
        <p:spPr bwMode="auto">
          <a:xfrm>
            <a:off x="10916184" y="3349875"/>
            <a:ext cx="867544" cy="864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3185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i="1" dirty="0">
                <a:solidFill>
                  <a:prstClr val="black"/>
                </a:solidFill>
              </a:rPr>
              <a:t>Bolnica </a:t>
            </a:r>
            <a:r>
              <a:rPr lang="hr-HR" sz="2800" i="1" dirty="0" err="1">
                <a:solidFill>
                  <a:prstClr val="black"/>
                </a:solidFill>
              </a:rPr>
              <a:t>Virgen</a:t>
            </a:r>
            <a:r>
              <a:rPr lang="hr-HR" sz="2800" i="1" dirty="0">
                <a:solidFill>
                  <a:prstClr val="black"/>
                </a:solidFill>
              </a:rPr>
              <a:t> de </a:t>
            </a:r>
            <a:r>
              <a:rPr lang="hr-HR" sz="2800" i="1" dirty="0" err="1">
                <a:solidFill>
                  <a:prstClr val="black"/>
                </a:solidFill>
              </a:rPr>
              <a:t>Macarena</a:t>
            </a:r>
            <a:endParaRPr lang="hr-HR" sz="2800" i="1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idx="1"/>
          </p:nvPr>
        </p:nvSpPr>
        <p:spPr>
          <a:xfrm>
            <a:off x="1342708" y="5928360"/>
            <a:ext cx="5157787" cy="502920"/>
          </a:xfrm>
        </p:spPr>
        <p:txBody>
          <a:bodyPr>
            <a:normAutofit/>
          </a:bodyPr>
          <a:lstStyle/>
          <a:p>
            <a:pPr algn="ctr"/>
            <a:r>
              <a:rPr lang="hr-HR" sz="2000" b="0" i="1" dirty="0" smtClean="0"/>
              <a:t>Ormarić s lijekovima</a:t>
            </a:r>
            <a:endParaRPr lang="hr-HR" sz="2000" b="0" i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45375" y="1885632"/>
            <a:ext cx="4955119" cy="3890327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1581" y="530197"/>
            <a:ext cx="1725318" cy="357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6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097915"/>
          </a:xfrm>
        </p:spPr>
        <p:txBody>
          <a:bodyPr>
            <a:normAutofit/>
          </a:bodyPr>
          <a:lstStyle/>
          <a:p>
            <a:r>
              <a:rPr lang="hr-HR" sz="2800" i="1" dirty="0"/>
              <a:t>Bolnica </a:t>
            </a:r>
            <a:r>
              <a:rPr lang="hr-HR" sz="2800" i="1" dirty="0" err="1"/>
              <a:t>Virgen</a:t>
            </a:r>
            <a:r>
              <a:rPr lang="hr-HR" sz="2800" i="1" dirty="0"/>
              <a:t> de </a:t>
            </a:r>
            <a:r>
              <a:rPr lang="hr-HR" sz="2800" i="1" dirty="0" err="1"/>
              <a:t>Macarena</a:t>
            </a:r>
            <a:endParaRPr lang="hr-HR" sz="2800" i="1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939801" y="6004560"/>
            <a:ext cx="5157787" cy="487680"/>
          </a:xfrm>
        </p:spPr>
        <p:txBody>
          <a:bodyPr>
            <a:normAutofit/>
          </a:bodyPr>
          <a:lstStyle/>
          <a:p>
            <a:pPr algn="ctr"/>
            <a:r>
              <a:rPr lang="hr-HR" sz="2000" b="0" i="1" dirty="0" smtClean="0"/>
              <a:t>Ormarić s lijekovima</a:t>
            </a:r>
            <a:endParaRPr lang="hr-HR" sz="2000" b="0" i="1" dirty="0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560" y="1917272"/>
            <a:ext cx="4236719" cy="3919648"/>
          </a:xfr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4901" y="575917"/>
            <a:ext cx="1725318" cy="357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9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158875"/>
          </a:xfrm>
        </p:spPr>
        <p:txBody>
          <a:bodyPr>
            <a:normAutofit/>
          </a:bodyPr>
          <a:lstStyle/>
          <a:p>
            <a:r>
              <a:rPr lang="hr-HR" sz="2800" i="1" dirty="0">
                <a:solidFill>
                  <a:prstClr val="black"/>
                </a:solidFill>
              </a:rPr>
              <a:t>Bolnica </a:t>
            </a:r>
            <a:r>
              <a:rPr lang="hr-HR" sz="2800" i="1" dirty="0" err="1">
                <a:solidFill>
                  <a:prstClr val="black"/>
                </a:solidFill>
              </a:rPr>
              <a:t>Virgen</a:t>
            </a:r>
            <a:r>
              <a:rPr lang="hr-HR" sz="2800" i="1" dirty="0">
                <a:solidFill>
                  <a:prstClr val="black"/>
                </a:solidFill>
              </a:rPr>
              <a:t> de </a:t>
            </a:r>
            <a:r>
              <a:rPr lang="hr-HR" sz="2800" i="1" dirty="0" err="1">
                <a:solidFill>
                  <a:prstClr val="black"/>
                </a:solidFill>
              </a:rPr>
              <a:t>Macarena</a:t>
            </a:r>
            <a:endParaRPr lang="hr-HR" sz="2800" i="1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327469" y="5853431"/>
            <a:ext cx="4555172" cy="577849"/>
          </a:xfrm>
        </p:spPr>
        <p:txBody>
          <a:bodyPr>
            <a:normAutofit/>
          </a:bodyPr>
          <a:lstStyle/>
          <a:p>
            <a:pPr algn="ctr"/>
            <a:r>
              <a:rPr lang="hr-HR" sz="2000" b="0" i="1" dirty="0" smtClean="0"/>
              <a:t>Pokretni ormarić za terapiju</a:t>
            </a:r>
            <a:endParaRPr lang="hr-HR" sz="2000" b="0" i="1" dirty="0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881" y="1742122"/>
            <a:ext cx="3876159" cy="4106574"/>
          </a:xfr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7469" y="685645"/>
            <a:ext cx="1719221" cy="356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48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662160" cy="1325563"/>
          </a:xfrm>
        </p:spPr>
        <p:txBody>
          <a:bodyPr>
            <a:normAutofit/>
          </a:bodyPr>
          <a:lstStyle/>
          <a:p>
            <a:r>
              <a:rPr lang="hr-HR" sz="2800" i="1" dirty="0" smtClean="0"/>
              <a:t>Studij sestrinstva (</a:t>
            </a:r>
            <a:r>
              <a:rPr lang="hr-HR" sz="2800" i="1" dirty="0" err="1" smtClean="0"/>
              <a:t>Colegio</a:t>
            </a:r>
            <a:r>
              <a:rPr lang="hr-HR" sz="2800" i="1" dirty="0" smtClean="0"/>
              <a:t> </a:t>
            </a:r>
            <a:r>
              <a:rPr lang="hr-HR" sz="2800" i="1" dirty="0" err="1" smtClean="0"/>
              <a:t>oficial</a:t>
            </a:r>
            <a:r>
              <a:rPr lang="hr-HR" sz="2800" i="1" dirty="0" smtClean="0"/>
              <a:t> de </a:t>
            </a:r>
            <a:r>
              <a:rPr lang="hr-HR" sz="2800" i="1" dirty="0" err="1" smtClean="0"/>
              <a:t>Enfermeria</a:t>
            </a:r>
            <a:r>
              <a:rPr lang="hr-HR" sz="2800" i="1" dirty="0" smtClean="0"/>
              <a:t> de Sevilla)</a:t>
            </a:r>
            <a:endParaRPr lang="hr-HR" sz="2800" i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874519"/>
            <a:ext cx="8976360" cy="4465321"/>
          </a:xfrm>
        </p:spPr>
        <p:txBody>
          <a:bodyPr>
            <a:normAutofit/>
          </a:bodyPr>
          <a:lstStyle/>
          <a:p>
            <a:r>
              <a:rPr lang="hr-HR" sz="2400" dirty="0" smtClean="0"/>
              <a:t>150 godina tradicije</a:t>
            </a:r>
          </a:p>
          <a:p>
            <a:r>
              <a:rPr lang="hr-HR" sz="2400" dirty="0" smtClean="0"/>
              <a:t>Nekada je studij trajao 3 godine plus 2 godine diplomskog studija</a:t>
            </a:r>
          </a:p>
          <a:p>
            <a:r>
              <a:rPr lang="hr-HR" sz="2400" dirty="0" smtClean="0"/>
              <a:t>Od 2009. g. studij traje 4 godine s mogućnošću nastavka školovanja u vidu </a:t>
            </a:r>
            <a:r>
              <a:rPr lang="hr-HR" sz="2400" dirty="0" err="1" smtClean="0"/>
              <a:t>mastera</a:t>
            </a:r>
            <a:r>
              <a:rPr lang="hr-HR" sz="2400" dirty="0" smtClean="0"/>
              <a:t> ili doktorata</a:t>
            </a:r>
          </a:p>
          <a:p>
            <a:r>
              <a:rPr lang="hr-HR" sz="2400" dirty="0" smtClean="0"/>
              <a:t>Svake godine diplomira oko 500 sestara/tehničara u Sevilli</a:t>
            </a:r>
          </a:p>
          <a:p>
            <a:r>
              <a:rPr lang="hr-HR" sz="2400" dirty="0" smtClean="0"/>
              <a:t>Andaluzija je druga po manjku medicinskih sestara od svih regija Španjolske</a:t>
            </a:r>
          </a:p>
          <a:p>
            <a:r>
              <a:rPr lang="hr-HR" sz="2400" dirty="0" smtClean="0"/>
              <a:t>Nema državnog ispita; nakon što diplomira, medicinska sestra/tehničar dužan/a je prijaviti se u Komoru </a:t>
            </a:r>
          </a:p>
          <a:p>
            <a:r>
              <a:rPr lang="hr-HR" sz="2400" dirty="0" smtClean="0"/>
              <a:t>Organizira i brojne tečajeve za zdravstvene djelatnike</a:t>
            </a:r>
          </a:p>
          <a:p>
            <a:pPr marL="0" indent="0">
              <a:buNone/>
            </a:pPr>
            <a:endParaRPr lang="hr-HR" sz="24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8741" y="1475077"/>
            <a:ext cx="1725318" cy="357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8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8304212" cy="1325563"/>
          </a:xfrm>
        </p:spPr>
        <p:txBody>
          <a:bodyPr>
            <a:normAutofit/>
          </a:bodyPr>
          <a:lstStyle/>
          <a:p>
            <a:r>
              <a:rPr lang="hr-HR" sz="2800" i="1" dirty="0" err="1" smtClean="0"/>
              <a:t>Colegio</a:t>
            </a:r>
            <a:r>
              <a:rPr lang="hr-HR" sz="2800" i="1" dirty="0" smtClean="0"/>
              <a:t> </a:t>
            </a:r>
            <a:r>
              <a:rPr lang="hr-HR" sz="2800" i="1" dirty="0" err="1" smtClean="0"/>
              <a:t>oficial</a:t>
            </a:r>
            <a:r>
              <a:rPr lang="hr-HR" sz="2800" i="1" dirty="0" smtClean="0"/>
              <a:t> de </a:t>
            </a:r>
            <a:r>
              <a:rPr lang="hr-HR" sz="2800" i="1" dirty="0" err="1" smtClean="0"/>
              <a:t>Enfermeria</a:t>
            </a:r>
            <a:r>
              <a:rPr lang="hr-HR" sz="2800" i="1" dirty="0" smtClean="0"/>
              <a:t> de </a:t>
            </a:r>
            <a:r>
              <a:rPr lang="hr-HR" sz="2800" i="1" dirty="0"/>
              <a:t>S</a:t>
            </a:r>
            <a:r>
              <a:rPr lang="hr-HR" sz="2800" i="1" dirty="0" smtClean="0"/>
              <a:t>evilla </a:t>
            </a:r>
            <a:endParaRPr lang="hr-HR" sz="2800" i="1" dirty="0"/>
          </a:p>
        </p:txBody>
      </p:sp>
      <p:sp>
        <p:nvSpPr>
          <p:cNvPr id="6" name="Rezervirano mjesto teksta 5"/>
          <p:cNvSpPr>
            <a:spLocks noGrp="1"/>
          </p:cNvSpPr>
          <p:nvPr>
            <p:ph type="body" idx="1"/>
          </p:nvPr>
        </p:nvSpPr>
        <p:spPr>
          <a:xfrm>
            <a:off x="1578293" y="5889444"/>
            <a:ext cx="5157787" cy="724715"/>
          </a:xfrm>
        </p:spPr>
        <p:txBody>
          <a:bodyPr>
            <a:normAutofit/>
          </a:bodyPr>
          <a:lstStyle/>
          <a:p>
            <a:pPr algn="ctr"/>
            <a:r>
              <a:rPr lang="hr-HR" sz="2000" b="0" i="1" dirty="0" smtClean="0"/>
              <a:t>Ravnateljstvo fakulteta i nastavnici Srednje medicinske škole Slavonski Brod</a:t>
            </a:r>
            <a:endParaRPr lang="hr-HR" sz="2000" b="0" i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114" y="1914559"/>
            <a:ext cx="5163606" cy="3751014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1581" y="428728"/>
            <a:ext cx="1725318" cy="357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3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i="1" dirty="0" err="1"/>
              <a:t>Colegio</a:t>
            </a:r>
            <a:r>
              <a:rPr lang="hr-HR" sz="2800" i="1" dirty="0"/>
              <a:t> </a:t>
            </a:r>
            <a:r>
              <a:rPr lang="hr-HR" sz="2800" i="1" dirty="0" err="1"/>
              <a:t>oficial</a:t>
            </a:r>
            <a:r>
              <a:rPr lang="hr-HR" sz="2800" i="1" dirty="0"/>
              <a:t> de </a:t>
            </a:r>
            <a:r>
              <a:rPr lang="hr-HR" sz="2800" i="1" dirty="0" err="1"/>
              <a:t>Enfermeria</a:t>
            </a:r>
            <a:r>
              <a:rPr lang="hr-HR" sz="2800" i="1" dirty="0"/>
              <a:t> de Sevilla </a:t>
            </a:r>
            <a:endParaRPr lang="hr-HR" sz="2800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idx="1"/>
          </p:nvPr>
        </p:nvSpPr>
        <p:spPr>
          <a:xfrm>
            <a:off x="1754845" y="5735003"/>
            <a:ext cx="5157787" cy="589597"/>
          </a:xfrm>
        </p:spPr>
        <p:txBody>
          <a:bodyPr>
            <a:normAutofit/>
          </a:bodyPr>
          <a:lstStyle/>
          <a:p>
            <a:r>
              <a:rPr lang="hr-HR" sz="2000" b="0" i="1" dirty="0" smtClean="0"/>
              <a:t>Predavanje o studiju sestrinstva u Španjolskoj</a:t>
            </a:r>
            <a:endParaRPr lang="hr-HR" sz="2000" b="0" i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438" y="1748631"/>
            <a:ext cx="5434603" cy="3684588"/>
          </a:xfr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4693" y="774037"/>
            <a:ext cx="1731414" cy="357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2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360920" cy="945515"/>
          </a:xfrm>
        </p:spPr>
        <p:txBody>
          <a:bodyPr>
            <a:normAutofit/>
          </a:bodyPr>
          <a:lstStyle/>
          <a:p>
            <a:r>
              <a:rPr lang="hr-HR" sz="2800" i="1" dirty="0" err="1"/>
              <a:t>Colegio</a:t>
            </a:r>
            <a:r>
              <a:rPr lang="hr-HR" sz="2800" i="1" dirty="0"/>
              <a:t> </a:t>
            </a:r>
            <a:r>
              <a:rPr lang="hr-HR" sz="2800" i="1" dirty="0" err="1"/>
              <a:t>oficial</a:t>
            </a:r>
            <a:r>
              <a:rPr lang="hr-HR" sz="2800" i="1" dirty="0"/>
              <a:t> de </a:t>
            </a:r>
            <a:r>
              <a:rPr lang="hr-HR" sz="2800" i="1" dirty="0" err="1"/>
              <a:t>Enfermeria</a:t>
            </a:r>
            <a:r>
              <a:rPr lang="hr-HR" sz="2800" i="1" dirty="0"/>
              <a:t> de Sevilla </a:t>
            </a:r>
            <a:endParaRPr lang="hr-HR" sz="2800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788" y="1642745"/>
            <a:ext cx="5191679" cy="3893759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6613" y="560677"/>
            <a:ext cx="1731414" cy="3572566"/>
          </a:xfrm>
          <a:prstGeom prst="rect">
            <a:avLst/>
          </a:prstGeom>
        </p:spPr>
      </p:pic>
      <p:sp>
        <p:nvSpPr>
          <p:cNvPr id="6" name="Rezervirano mjesto teksta 5"/>
          <p:cNvSpPr txBox="1">
            <a:spLocks/>
          </p:cNvSpPr>
          <p:nvPr/>
        </p:nvSpPr>
        <p:spPr>
          <a:xfrm>
            <a:off x="1540715" y="5868609"/>
            <a:ext cx="5157787" cy="686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i="1" dirty="0" smtClean="0"/>
              <a:t>Ravnateljstvo fakulteta i nastavnici Srednje medicinske škole Slavonski Brod</a:t>
            </a: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359825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i="1" dirty="0" err="1"/>
              <a:t>Colegio</a:t>
            </a:r>
            <a:r>
              <a:rPr lang="hr-HR" sz="2800" i="1" dirty="0"/>
              <a:t> </a:t>
            </a:r>
            <a:r>
              <a:rPr lang="hr-HR" sz="2800" i="1" dirty="0" err="1"/>
              <a:t>oficial</a:t>
            </a:r>
            <a:r>
              <a:rPr lang="hr-HR" sz="2800" i="1" dirty="0"/>
              <a:t> de </a:t>
            </a:r>
            <a:r>
              <a:rPr lang="hr-HR" sz="2800" i="1" dirty="0" err="1"/>
              <a:t>Enfermeria</a:t>
            </a:r>
            <a:r>
              <a:rPr lang="hr-HR" sz="2800" i="1" dirty="0"/>
              <a:t> de Sevilla </a:t>
            </a:r>
            <a:endParaRPr lang="hr-HR" sz="2800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idx="1"/>
          </p:nvPr>
        </p:nvSpPr>
        <p:spPr>
          <a:xfrm>
            <a:off x="1636342" y="5820411"/>
            <a:ext cx="5157787" cy="626110"/>
          </a:xfrm>
        </p:spPr>
        <p:txBody>
          <a:bodyPr>
            <a:normAutofit/>
          </a:bodyPr>
          <a:lstStyle/>
          <a:p>
            <a:pPr algn="ctr"/>
            <a:r>
              <a:rPr lang="hr-HR" sz="2000" b="0" i="1" dirty="0" smtClean="0"/>
              <a:t>Studentska referada</a:t>
            </a:r>
            <a:endParaRPr lang="hr-HR" sz="2000" b="0" i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514" y="1913255"/>
            <a:ext cx="5407445" cy="3684588"/>
          </a:xfr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3293" y="758797"/>
            <a:ext cx="1731414" cy="357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0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i="1" dirty="0" err="1"/>
              <a:t>Colegio</a:t>
            </a:r>
            <a:r>
              <a:rPr lang="hr-HR" sz="2800" i="1" dirty="0"/>
              <a:t> </a:t>
            </a:r>
            <a:r>
              <a:rPr lang="hr-HR" sz="2800" i="1" dirty="0" err="1"/>
              <a:t>oficial</a:t>
            </a:r>
            <a:r>
              <a:rPr lang="hr-HR" sz="2800" i="1" dirty="0"/>
              <a:t> de </a:t>
            </a:r>
            <a:r>
              <a:rPr lang="hr-HR" sz="2800" i="1" dirty="0" err="1"/>
              <a:t>Enfermeria</a:t>
            </a:r>
            <a:r>
              <a:rPr lang="hr-HR" sz="2800" i="1" dirty="0"/>
              <a:t> de Sevilla </a:t>
            </a:r>
            <a:endParaRPr lang="hr-HR" sz="2800" dirty="0"/>
          </a:p>
        </p:txBody>
      </p:sp>
      <p:sp>
        <p:nvSpPr>
          <p:cNvPr id="7" name="Rezervirano mjesto teksta 6"/>
          <p:cNvSpPr>
            <a:spLocks noGrp="1"/>
          </p:cNvSpPr>
          <p:nvPr>
            <p:ph type="body" idx="1"/>
          </p:nvPr>
        </p:nvSpPr>
        <p:spPr>
          <a:xfrm>
            <a:off x="1635465" y="5958840"/>
            <a:ext cx="5157787" cy="465216"/>
          </a:xfrm>
        </p:spPr>
        <p:txBody>
          <a:bodyPr>
            <a:normAutofit/>
          </a:bodyPr>
          <a:lstStyle/>
          <a:p>
            <a:pPr algn="ctr"/>
            <a:r>
              <a:rPr lang="hr-HR" sz="2000" b="0" i="1" dirty="0" smtClean="0"/>
              <a:t>Računalna učionica </a:t>
            </a:r>
            <a:endParaRPr lang="hr-HR" sz="2000" b="0" i="1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118" y="1850152"/>
            <a:ext cx="5714002" cy="3819128"/>
          </a:xfr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9493" y="728317"/>
            <a:ext cx="1731414" cy="357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12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i="1" dirty="0" err="1"/>
              <a:t>Colegio</a:t>
            </a:r>
            <a:r>
              <a:rPr lang="hr-HR" sz="2800" i="1" dirty="0"/>
              <a:t> </a:t>
            </a:r>
            <a:r>
              <a:rPr lang="hr-HR" sz="2800" i="1" dirty="0" err="1"/>
              <a:t>oficial</a:t>
            </a:r>
            <a:r>
              <a:rPr lang="hr-HR" sz="2800" i="1" dirty="0"/>
              <a:t> de </a:t>
            </a:r>
            <a:r>
              <a:rPr lang="hr-HR" sz="2800" i="1" dirty="0" err="1"/>
              <a:t>Enfermeria</a:t>
            </a:r>
            <a:r>
              <a:rPr lang="hr-HR" sz="2800" i="1" dirty="0"/>
              <a:t> de Sevilla </a:t>
            </a:r>
            <a:endParaRPr lang="hr-HR" sz="2800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idx="1"/>
          </p:nvPr>
        </p:nvSpPr>
        <p:spPr>
          <a:xfrm>
            <a:off x="2164080" y="5852160"/>
            <a:ext cx="4054837" cy="579120"/>
          </a:xfrm>
        </p:spPr>
        <p:txBody>
          <a:bodyPr>
            <a:normAutofit/>
          </a:bodyPr>
          <a:lstStyle/>
          <a:p>
            <a:pPr algn="ctr"/>
            <a:r>
              <a:rPr lang="hr-HR" sz="2000" b="0" i="1" dirty="0" smtClean="0"/>
              <a:t>Knjižnica </a:t>
            </a:r>
            <a:endParaRPr lang="hr-HR" sz="2000" b="0" i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701" y="1929130"/>
            <a:ext cx="4915127" cy="3684588"/>
          </a:xfr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6884" y="908149"/>
            <a:ext cx="1737511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8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316244" cy="1325563"/>
          </a:xfrm>
        </p:spPr>
        <p:txBody>
          <a:bodyPr>
            <a:normAutofit/>
          </a:bodyPr>
          <a:lstStyle/>
          <a:p>
            <a:r>
              <a:rPr lang="hr-HR" sz="2800" i="1" dirty="0"/>
              <a:t>Obrazovni sustav u Španjolskoj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2050727"/>
            <a:ext cx="7316244" cy="4126235"/>
          </a:xfrm>
        </p:spPr>
        <p:txBody>
          <a:bodyPr>
            <a:normAutofit/>
          </a:bodyPr>
          <a:lstStyle/>
          <a:p>
            <a:r>
              <a:rPr lang="hr-HR" sz="2400" dirty="0" smtClean="0"/>
              <a:t>Umjetničke škole</a:t>
            </a:r>
          </a:p>
          <a:p>
            <a:r>
              <a:rPr lang="hr-HR" sz="2400" dirty="0" smtClean="0"/>
              <a:t>Škole za aeronautiku</a:t>
            </a:r>
          </a:p>
          <a:p>
            <a:r>
              <a:rPr lang="hr-HR" sz="2400" dirty="0" smtClean="0"/>
              <a:t>Glazbene škole</a:t>
            </a:r>
          </a:p>
          <a:p>
            <a:r>
              <a:rPr lang="hr-HR" sz="2400" dirty="0" smtClean="0"/>
              <a:t>Vojna akademija</a:t>
            </a:r>
          </a:p>
          <a:p>
            <a:r>
              <a:rPr lang="hr-HR" sz="2400" dirty="0" smtClean="0"/>
              <a:t>Škole jezika</a:t>
            </a:r>
          </a:p>
          <a:p>
            <a:r>
              <a:rPr lang="hr-HR" sz="2400" dirty="0" smtClean="0"/>
              <a:t>Katoličke škole</a:t>
            </a:r>
            <a:endParaRPr lang="hr-HR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11115" y="1330648"/>
            <a:ext cx="1672613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lika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78803" y="2303249"/>
            <a:ext cx="130492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6850" y="572115"/>
            <a:ext cx="1706878" cy="506012"/>
          </a:xfrm>
          <a:prstGeom prst="rect">
            <a:avLst/>
          </a:prstGeom>
        </p:spPr>
      </p:pic>
      <p:pic>
        <p:nvPicPr>
          <p:cNvPr id="7" name="Slika 1"/>
          <p:cNvPicPr/>
          <p:nvPr/>
        </p:nvPicPr>
        <p:blipFill>
          <a:blip r:embed="rId5" cstate="print"/>
          <a:srcRect l="3804"/>
          <a:stretch>
            <a:fillRect/>
          </a:stretch>
        </p:blipFill>
        <p:spPr bwMode="auto">
          <a:xfrm>
            <a:off x="10916184" y="3349875"/>
            <a:ext cx="867544" cy="864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660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8288972" cy="1143635"/>
          </a:xfrm>
        </p:spPr>
        <p:txBody>
          <a:bodyPr>
            <a:normAutofit/>
          </a:bodyPr>
          <a:lstStyle/>
          <a:p>
            <a:r>
              <a:rPr lang="hr-HR" sz="2800" i="1" dirty="0" smtClean="0"/>
              <a:t>Fakultet sestrinstva, fizioterapije i </a:t>
            </a:r>
            <a:r>
              <a:rPr lang="hr-HR" sz="2800" i="1" dirty="0" err="1" smtClean="0"/>
              <a:t>podologije</a:t>
            </a:r>
            <a:endParaRPr lang="hr-HR" sz="2800" i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478" y="2065814"/>
            <a:ext cx="5333002" cy="3997844"/>
          </a:xfr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1853" y="880717"/>
            <a:ext cx="1731414" cy="357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96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i="1" dirty="0"/>
              <a:t>Fakultet sestrinstva, fizioterapije i </a:t>
            </a:r>
            <a:r>
              <a:rPr lang="hr-HR" sz="2800" i="1" dirty="0" err="1"/>
              <a:t>podologije</a:t>
            </a:r>
            <a:endParaRPr lang="hr-HR" sz="2800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idx="1"/>
          </p:nvPr>
        </p:nvSpPr>
        <p:spPr>
          <a:xfrm>
            <a:off x="1584959" y="5741353"/>
            <a:ext cx="4450081" cy="568007"/>
          </a:xfrm>
        </p:spPr>
        <p:txBody>
          <a:bodyPr>
            <a:normAutofit/>
          </a:bodyPr>
          <a:lstStyle/>
          <a:p>
            <a:pPr algn="ctr"/>
            <a:r>
              <a:rPr lang="hr-HR" sz="2000" b="0" i="1" dirty="0" smtClean="0"/>
              <a:t>Predvorje fakulteta</a:t>
            </a:r>
            <a:endParaRPr lang="hr-HR" sz="2000" b="0" i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741" y="1873726"/>
            <a:ext cx="3388040" cy="3684588"/>
          </a:xfr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3773" y="850237"/>
            <a:ext cx="1731414" cy="357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1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i="1" dirty="0"/>
              <a:t>Fakultet sestrinstva, fizioterapije i </a:t>
            </a:r>
            <a:r>
              <a:rPr lang="hr-HR" sz="2800" i="1" dirty="0" err="1"/>
              <a:t>podologije</a:t>
            </a:r>
            <a:endParaRPr lang="hr-HR" sz="2800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idx="1"/>
          </p:nvPr>
        </p:nvSpPr>
        <p:spPr>
          <a:xfrm>
            <a:off x="1429302" y="5795963"/>
            <a:ext cx="5157787" cy="543877"/>
          </a:xfrm>
        </p:spPr>
        <p:txBody>
          <a:bodyPr>
            <a:normAutofit/>
          </a:bodyPr>
          <a:lstStyle/>
          <a:p>
            <a:pPr algn="ctr"/>
            <a:r>
              <a:rPr lang="hr-HR" sz="2000" b="0" i="1" dirty="0" smtClean="0"/>
              <a:t>Učionice za teorijsku nastavu</a:t>
            </a:r>
            <a:endParaRPr lang="hr-HR" sz="2000" b="0" i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61" y="1786731"/>
            <a:ext cx="5651470" cy="3780632"/>
          </a:xfr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3773" y="940117"/>
            <a:ext cx="1731414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68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13068" y="213360"/>
            <a:ext cx="10515600" cy="1216978"/>
          </a:xfrm>
        </p:spPr>
        <p:txBody>
          <a:bodyPr>
            <a:normAutofit/>
          </a:bodyPr>
          <a:lstStyle/>
          <a:p>
            <a:r>
              <a:rPr lang="hr-HR" sz="2800" i="1" dirty="0"/>
              <a:t>Fakultet sestrinstva, fizioterapije i </a:t>
            </a:r>
            <a:r>
              <a:rPr lang="hr-HR" sz="2800" i="1" dirty="0" err="1"/>
              <a:t>podologije</a:t>
            </a:r>
            <a:endParaRPr lang="hr-HR" sz="2800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349693" y="5701031"/>
            <a:ext cx="5157787" cy="516889"/>
          </a:xfrm>
        </p:spPr>
        <p:txBody>
          <a:bodyPr>
            <a:normAutofit/>
          </a:bodyPr>
          <a:lstStyle/>
          <a:p>
            <a:pPr algn="ctr"/>
            <a:r>
              <a:rPr lang="hr-HR" sz="2000" b="0" i="1" dirty="0" smtClean="0"/>
              <a:t>Kabinet za hitne medicinske postupke</a:t>
            </a:r>
            <a:endParaRPr lang="hr-HR" sz="2000" b="0" i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218" y="1788795"/>
            <a:ext cx="5317262" cy="3684588"/>
          </a:xfr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912" y="767556"/>
            <a:ext cx="1737511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5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863840" cy="884555"/>
          </a:xfrm>
        </p:spPr>
        <p:txBody>
          <a:bodyPr>
            <a:normAutofit/>
          </a:bodyPr>
          <a:lstStyle/>
          <a:p>
            <a:r>
              <a:rPr lang="hr-HR" sz="2800" i="1" dirty="0"/>
              <a:t>Fakultet sestrinstva, fizioterapije i </a:t>
            </a:r>
            <a:r>
              <a:rPr lang="hr-HR" sz="2800" i="1" dirty="0" err="1"/>
              <a:t>podologije</a:t>
            </a:r>
            <a:endParaRPr lang="hr-HR" sz="2800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668" y="1734185"/>
            <a:ext cx="5202132" cy="3901599"/>
          </a:xfrm>
        </p:spPr>
      </p:pic>
      <p:sp>
        <p:nvSpPr>
          <p:cNvPr id="5" name="Rezervirano mjesto teksta 2"/>
          <p:cNvSpPr txBox="1">
            <a:spLocks/>
          </p:cNvSpPr>
          <p:nvPr/>
        </p:nvSpPr>
        <p:spPr>
          <a:xfrm>
            <a:off x="1579668" y="5861844"/>
            <a:ext cx="5157787" cy="516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i="1" dirty="0" smtClean="0"/>
              <a:t>Kabinet za hitne medicinske postupke</a:t>
            </a:r>
            <a:endParaRPr lang="hr-HR" sz="2000" i="1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912" y="767556"/>
            <a:ext cx="1737511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1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001000" cy="838835"/>
          </a:xfrm>
        </p:spPr>
        <p:txBody>
          <a:bodyPr>
            <a:normAutofit/>
          </a:bodyPr>
          <a:lstStyle/>
          <a:p>
            <a:r>
              <a:rPr lang="hr-HR" sz="2800" i="1" dirty="0"/>
              <a:t>Fakultet sestrinstva, fizioterapije i </a:t>
            </a:r>
            <a:r>
              <a:rPr lang="hr-HR" sz="2800" i="1" dirty="0" err="1"/>
              <a:t>podologije</a:t>
            </a:r>
            <a:endParaRPr lang="hr-HR" sz="2800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208" y="1553686"/>
            <a:ext cx="3780592" cy="4351338"/>
          </a:xfrm>
        </p:spPr>
      </p:pic>
      <p:sp>
        <p:nvSpPr>
          <p:cNvPr id="5" name="Rezervirano mjesto teksta 2"/>
          <p:cNvSpPr txBox="1">
            <a:spLocks/>
          </p:cNvSpPr>
          <p:nvPr/>
        </p:nvSpPr>
        <p:spPr>
          <a:xfrm>
            <a:off x="1249680" y="6254751"/>
            <a:ext cx="4969615" cy="516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i="1" dirty="0" smtClean="0"/>
              <a:t>Kabinet za hitne medicinske postupke</a:t>
            </a:r>
            <a:endParaRPr lang="hr-HR" sz="2000" i="1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912" y="767556"/>
            <a:ext cx="1737511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60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16280" y="365126"/>
            <a:ext cx="7909560" cy="930592"/>
          </a:xfrm>
        </p:spPr>
        <p:txBody>
          <a:bodyPr>
            <a:normAutofit/>
          </a:bodyPr>
          <a:lstStyle/>
          <a:p>
            <a:r>
              <a:rPr lang="hr-HR" sz="2800" i="1" dirty="0"/>
              <a:t>Fakultet sestrinstva, fizioterapije i </a:t>
            </a:r>
            <a:r>
              <a:rPr lang="hr-HR" sz="2800" i="1" dirty="0" err="1"/>
              <a:t>podologije</a:t>
            </a:r>
            <a:endParaRPr lang="hr-HR" sz="2800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268" y="1581785"/>
            <a:ext cx="5801784" cy="4351338"/>
          </a:xfrm>
        </p:spPr>
      </p:pic>
      <p:sp>
        <p:nvSpPr>
          <p:cNvPr id="5" name="Rezervirano mjesto teksta 2"/>
          <p:cNvSpPr txBox="1">
            <a:spLocks/>
          </p:cNvSpPr>
          <p:nvPr/>
        </p:nvSpPr>
        <p:spPr>
          <a:xfrm>
            <a:off x="1843352" y="6219191"/>
            <a:ext cx="4969615" cy="516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i="1" dirty="0" smtClean="0"/>
              <a:t>Bolesnička soba</a:t>
            </a:r>
            <a:endParaRPr lang="hr-HR" sz="2000" i="1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912" y="767556"/>
            <a:ext cx="1737511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0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772400" cy="975995"/>
          </a:xfrm>
        </p:spPr>
        <p:txBody>
          <a:bodyPr>
            <a:normAutofit/>
          </a:bodyPr>
          <a:lstStyle/>
          <a:p>
            <a:r>
              <a:rPr lang="hr-HR" sz="2800" i="1" dirty="0"/>
              <a:t>Fakultet sestrinstva, fizioterapije i </a:t>
            </a:r>
            <a:r>
              <a:rPr lang="hr-HR" sz="2800" i="1" dirty="0" err="1"/>
              <a:t>podologije</a:t>
            </a:r>
            <a:endParaRPr lang="hr-HR" sz="2800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248" y="1690688"/>
            <a:ext cx="3660047" cy="4351338"/>
          </a:xfrm>
        </p:spPr>
      </p:pic>
      <p:sp>
        <p:nvSpPr>
          <p:cNvPr id="5" name="Rezervirano mjesto teksta 2"/>
          <p:cNvSpPr txBox="1">
            <a:spLocks/>
          </p:cNvSpPr>
          <p:nvPr/>
        </p:nvSpPr>
        <p:spPr>
          <a:xfrm>
            <a:off x="2559248" y="6187441"/>
            <a:ext cx="3660047" cy="584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i="1" dirty="0" smtClean="0"/>
              <a:t>Bolesnička soba</a:t>
            </a:r>
            <a:endParaRPr lang="hr-HR" sz="2000" i="1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912" y="767556"/>
            <a:ext cx="1737511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50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214360" cy="1026478"/>
          </a:xfrm>
        </p:spPr>
        <p:txBody>
          <a:bodyPr>
            <a:normAutofit/>
          </a:bodyPr>
          <a:lstStyle/>
          <a:p>
            <a:r>
              <a:rPr lang="hr-HR" sz="2800" i="1" dirty="0"/>
              <a:t>Fakultet sestrinstva, fizioterapije i </a:t>
            </a:r>
            <a:r>
              <a:rPr lang="hr-HR" sz="2800" i="1" dirty="0" err="1"/>
              <a:t>podologije</a:t>
            </a:r>
            <a:endParaRPr lang="hr-HR" sz="2800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7" y="1690688"/>
            <a:ext cx="3263503" cy="4351338"/>
          </a:xfrm>
        </p:spPr>
      </p:pic>
      <p:sp>
        <p:nvSpPr>
          <p:cNvPr id="5" name="Rezervirano mjesto teksta 2"/>
          <p:cNvSpPr txBox="1">
            <a:spLocks/>
          </p:cNvSpPr>
          <p:nvPr/>
        </p:nvSpPr>
        <p:spPr>
          <a:xfrm>
            <a:off x="2057400" y="6341111"/>
            <a:ext cx="4756255" cy="516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i="1" dirty="0" smtClean="0"/>
              <a:t>Bolesnička soba (sanitarni čvor)</a:t>
            </a:r>
            <a:endParaRPr lang="hr-HR" sz="2000" i="1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912" y="767556"/>
            <a:ext cx="1737511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8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7970520" cy="1020762"/>
          </a:xfrm>
        </p:spPr>
        <p:txBody>
          <a:bodyPr>
            <a:normAutofit/>
          </a:bodyPr>
          <a:lstStyle/>
          <a:p>
            <a:r>
              <a:rPr lang="hr-HR" sz="2800" i="1" dirty="0"/>
              <a:t>Fakultet sestrinstva, fizioterapije i </a:t>
            </a:r>
            <a:r>
              <a:rPr lang="hr-HR" sz="2800" i="1" dirty="0" err="1"/>
              <a:t>podologije</a:t>
            </a:r>
            <a:endParaRPr lang="hr-HR" sz="2800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108" y="1690688"/>
            <a:ext cx="5609589" cy="4207192"/>
          </a:xfrm>
        </p:spPr>
      </p:pic>
      <p:sp>
        <p:nvSpPr>
          <p:cNvPr id="5" name="Rezervirano mjesto teksta 2"/>
          <p:cNvSpPr txBox="1">
            <a:spLocks/>
          </p:cNvSpPr>
          <p:nvPr/>
        </p:nvSpPr>
        <p:spPr>
          <a:xfrm>
            <a:off x="2941320" y="6202681"/>
            <a:ext cx="3733800" cy="568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i="1" dirty="0" smtClean="0"/>
              <a:t>Operacijska sala (sala za porod)</a:t>
            </a:r>
            <a:endParaRPr lang="hr-HR" sz="2000" i="1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912" y="767556"/>
            <a:ext cx="1737511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i="1" dirty="0" smtClean="0"/>
              <a:t>Predškolsko obrazovanje</a:t>
            </a:r>
            <a:endParaRPr lang="hr-HR" sz="2800" i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920239"/>
            <a:ext cx="10515600" cy="4256723"/>
          </a:xfrm>
        </p:spPr>
        <p:txBody>
          <a:bodyPr>
            <a:normAutofit/>
          </a:bodyPr>
          <a:lstStyle/>
          <a:p>
            <a:r>
              <a:rPr lang="hr-HR" sz="2400" dirty="0"/>
              <a:t>n</a:t>
            </a:r>
            <a:r>
              <a:rPr lang="hr-HR" sz="2400" dirty="0" smtClean="0"/>
              <a:t>eobavezno</a:t>
            </a:r>
          </a:p>
          <a:p>
            <a:r>
              <a:rPr lang="hr-HR" sz="2400" dirty="0"/>
              <a:t>j</a:t>
            </a:r>
            <a:r>
              <a:rPr lang="hr-HR" sz="2400" dirty="0" smtClean="0"/>
              <a:t>aslice ( do 3. g.)</a:t>
            </a:r>
          </a:p>
          <a:p>
            <a:r>
              <a:rPr lang="hr-HR" sz="2400" dirty="0"/>
              <a:t>v</a:t>
            </a:r>
            <a:r>
              <a:rPr lang="hr-HR" sz="2400" dirty="0" smtClean="0"/>
              <a:t>rtić (3-6)</a:t>
            </a:r>
          </a:p>
          <a:p>
            <a:r>
              <a:rPr lang="hr-HR" sz="2400" dirty="0"/>
              <a:t>b</a:t>
            </a:r>
            <a:r>
              <a:rPr lang="hr-HR" sz="2400" dirty="0" smtClean="0"/>
              <a:t>rojevi, slova, strani jezici</a:t>
            </a:r>
            <a:endParaRPr lang="hr-HR" sz="24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9766" y="646154"/>
            <a:ext cx="1707028" cy="50601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9766" y="1381717"/>
            <a:ext cx="1670449" cy="71939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5558" y="2389714"/>
            <a:ext cx="1304657" cy="70110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5112" y="3320366"/>
            <a:ext cx="1097375" cy="109127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459" y="4048600"/>
            <a:ext cx="2781831" cy="178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90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138160" cy="899795"/>
          </a:xfrm>
        </p:spPr>
        <p:txBody>
          <a:bodyPr>
            <a:normAutofit/>
          </a:bodyPr>
          <a:lstStyle/>
          <a:p>
            <a:r>
              <a:rPr lang="hr-HR" sz="2800" i="1" dirty="0"/>
              <a:t>Fakultet sestrinstva, fizioterapije i </a:t>
            </a:r>
            <a:r>
              <a:rPr lang="hr-HR" sz="2800" i="1" dirty="0" err="1"/>
              <a:t>podologije</a:t>
            </a:r>
            <a:endParaRPr lang="hr-HR" sz="2800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668" y="1690688"/>
            <a:ext cx="5801784" cy="4351338"/>
          </a:xfrm>
        </p:spPr>
      </p:pic>
      <p:sp>
        <p:nvSpPr>
          <p:cNvPr id="5" name="Rezervirano mjesto teksta 2"/>
          <p:cNvSpPr txBox="1">
            <a:spLocks/>
          </p:cNvSpPr>
          <p:nvPr/>
        </p:nvSpPr>
        <p:spPr>
          <a:xfrm>
            <a:off x="2240280" y="6209349"/>
            <a:ext cx="4969615" cy="516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i="1" dirty="0" smtClean="0"/>
              <a:t>Operacijska sala (sala za porod)</a:t>
            </a:r>
            <a:endParaRPr lang="hr-HR" sz="2000" i="1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912" y="767556"/>
            <a:ext cx="1737511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2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7726680" cy="953610"/>
          </a:xfrm>
        </p:spPr>
        <p:txBody>
          <a:bodyPr>
            <a:normAutofit/>
          </a:bodyPr>
          <a:lstStyle/>
          <a:p>
            <a:r>
              <a:rPr lang="hr-HR" sz="3200" i="1" dirty="0"/>
              <a:t>Fakultet sestrinstva, fizioterapije i </a:t>
            </a:r>
            <a:r>
              <a:rPr lang="hr-HR" sz="3200" i="1" dirty="0" err="1"/>
              <a:t>podologije</a:t>
            </a:r>
            <a:endParaRPr lang="hr-HR" sz="3200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08" y="1675606"/>
            <a:ext cx="5801784" cy="4069874"/>
          </a:xfrm>
        </p:spPr>
      </p:pic>
      <p:sp>
        <p:nvSpPr>
          <p:cNvPr id="5" name="Rezervirano mjesto teksta 2"/>
          <p:cNvSpPr txBox="1">
            <a:spLocks/>
          </p:cNvSpPr>
          <p:nvPr/>
        </p:nvSpPr>
        <p:spPr>
          <a:xfrm>
            <a:off x="1996440" y="6102351"/>
            <a:ext cx="4969615" cy="516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i="1" dirty="0" smtClean="0"/>
              <a:t>Operacijska sala (sala za porod)</a:t>
            </a:r>
            <a:endParaRPr lang="hr-HR" sz="2000" i="1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912" y="767556"/>
            <a:ext cx="1737511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5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031480" cy="945515"/>
          </a:xfrm>
        </p:spPr>
        <p:txBody>
          <a:bodyPr>
            <a:normAutofit/>
          </a:bodyPr>
          <a:lstStyle/>
          <a:p>
            <a:r>
              <a:rPr lang="hr-HR" sz="2800" i="1" dirty="0"/>
              <a:t>Fakultet sestrinstva, fizioterapije i </a:t>
            </a:r>
            <a:r>
              <a:rPr lang="hr-HR" sz="2800" i="1" dirty="0" err="1"/>
              <a:t>podologije</a:t>
            </a:r>
            <a:endParaRPr lang="hr-HR" sz="2800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08" y="1597025"/>
            <a:ext cx="5801784" cy="4351338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912" y="767556"/>
            <a:ext cx="1737511" cy="3578662"/>
          </a:xfrm>
          <a:prstGeom prst="rect">
            <a:avLst/>
          </a:prstGeom>
        </p:spPr>
      </p:pic>
      <p:sp>
        <p:nvSpPr>
          <p:cNvPr id="6" name="Rezervirano mjesto teksta 2"/>
          <p:cNvSpPr txBox="1">
            <a:spLocks/>
          </p:cNvSpPr>
          <p:nvPr/>
        </p:nvSpPr>
        <p:spPr>
          <a:xfrm>
            <a:off x="1996440" y="6102351"/>
            <a:ext cx="4969615" cy="516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i="1" dirty="0" smtClean="0"/>
              <a:t>Kabinet fizioterapije</a:t>
            </a: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71480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894320" cy="1052195"/>
          </a:xfrm>
        </p:spPr>
        <p:txBody>
          <a:bodyPr>
            <a:normAutofit/>
          </a:bodyPr>
          <a:lstStyle/>
          <a:p>
            <a:r>
              <a:rPr lang="hr-HR" sz="2800" i="1" dirty="0"/>
              <a:t>Fakultet sestrinstva, fizioterapije i </a:t>
            </a:r>
            <a:r>
              <a:rPr lang="hr-HR" sz="2800" i="1" dirty="0" err="1"/>
              <a:t>podologije</a:t>
            </a:r>
            <a:endParaRPr lang="hr-HR" sz="2800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4428" y="1642745"/>
            <a:ext cx="5801784" cy="435133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912" y="767556"/>
            <a:ext cx="1737511" cy="3578662"/>
          </a:xfrm>
          <a:prstGeom prst="rect">
            <a:avLst/>
          </a:prstGeom>
        </p:spPr>
      </p:pic>
      <p:sp>
        <p:nvSpPr>
          <p:cNvPr id="6" name="Rezervirano mjesto teksta 2"/>
          <p:cNvSpPr txBox="1">
            <a:spLocks/>
          </p:cNvSpPr>
          <p:nvPr/>
        </p:nvSpPr>
        <p:spPr>
          <a:xfrm>
            <a:off x="1996440" y="6102351"/>
            <a:ext cx="4969615" cy="516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i="1" dirty="0" smtClean="0"/>
              <a:t>Kabinet fizioterapije</a:t>
            </a: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127812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6979920" cy="1037790"/>
          </a:xfrm>
        </p:spPr>
        <p:txBody>
          <a:bodyPr>
            <a:normAutofit/>
          </a:bodyPr>
          <a:lstStyle/>
          <a:p>
            <a:r>
              <a:rPr lang="hr-HR" sz="2800" i="1" dirty="0" smtClean="0"/>
              <a:t>Bolnica </a:t>
            </a:r>
            <a:r>
              <a:rPr lang="hr-HR" sz="2800" i="1" dirty="0" err="1"/>
              <a:t>F</a:t>
            </a:r>
            <a:r>
              <a:rPr lang="hr-HR" sz="2800" i="1" dirty="0" err="1" smtClean="0"/>
              <a:t>atima</a:t>
            </a:r>
            <a:endParaRPr lang="hr-HR" sz="2800" i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825625"/>
            <a:ext cx="9646920" cy="4351338"/>
          </a:xfrm>
        </p:spPr>
        <p:txBody>
          <a:bodyPr>
            <a:normAutofit/>
          </a:bodyPr>
          <a:lstStyle/>
          <a:p>
            <a:r>
              <a:rPr lang="hr-HR" sz="2400" dirty="0"/>
              <a:t>p</a:t>
            </a:r>
            <a:r>
              <a:rPr lang="hr-HR" sz="2400" dirty="0" smtClean="0"/>
              <a:t>rivatna bolnica</a:t>
            </a:r>
          </a:p>
          <a:p>
            <a:r>
              <a:rPr lang="hr-HR" sz="2400" dirty="0" smtClean="0"/>
              <a:t>60 godina tradicije</a:t>
            </a:r>
          </a:p>
          <a:p>
            <a:r>
              <a:rPr lang="hr-HR" sz="2400" dirty="0" smtClean="0"/>
              <a:t>60 liječnika – 25 specijalnosti</a:t>
            </a:r>
          </a:p>
          <a:p>
            <a:r>
              <a:rPr lang="hr-HR" sz="2400" dirty="0"/>
              <a:t>p</a:t>
            </a:r>
            <a:r>
              <a:rPr lang="hr-HR" sz="2400" dirty="0" smtClean="0"/>
              <a:t>ružanje medicinskih usluga u sljedećim područjima: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r-HR" sz="2000" dirty="0" smtClean="0"/>
              <a:t> </a:t>
            </a:r>
            <a:r>
              <a:rPr lang="hr-HR" sz="2000" i="1" dirty="0" smtClean="0"/>
              <a:t>opća medicina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r-HR" sz="2000" i="1" dirty="0"/>
              <a:t>o</a:t>
            </a:r>
            <a:r>
              <a:rPr lang="hr-HR" sz="2000" i="1" dirty="0" smtClean="0"/>
              <a:t>nkologija, dermatologija, alergologija, kardiologija, endokrinologija, ginekologija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r-HR" sz="2000" i="1" dirty="0"/>
              <a:t>f</a:t>
            </a:r>
            <a:r>
              <a:rPr lang="hr-HR" sz="2000" i="1" dirty="0" smtClean="0"/>
              <a:t>izikalna medicina i rehabilitacija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r-HR" sz="2000" i="1" dirty="0"/>
              <a:t>p</a:t>
            </a:r>
            <a:r>
              <a:rPr lang="hr-HR" sz="2000" i="1" dirty="0" smtClean="0"/>
              <a:t>edijatrija i </a:t>
            </a:r>
            <a:r>
              <a:rPr lang="hr-HR" sz="2000" i="1" dirty="0" err="1" smtClean="0"/>
              <a:t>porodništvo</a:t>
            </a:r>
            <a:endParaRPr lang="hr-HR" sz="2000" i="1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hr-HR" sz="2000" i="1" dirty="0"/>
              <a:t>k</a:t>
            </a:r>
            <a:r>
              <a:rPr lang="hr-HR" sz="2000" i="1" dirty="0" smtClean="0"/>
              <a:t>liničke analize</a:t>
            </a:r>
            <a:endParaRPr lang="hr-HR" sz="2000" i="1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9912" y="767556"/>
            <a:ext cx="1737511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7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71456" y="365125"/>
            <a:ext cx="7234343" cy="1052195"/>
          </a:xfrm>
        </p:spPr>
        <p:txBody>
          <a:bodyPr>
            <a:normAutofit/>
          </a:bodyPr>
          <a:lstStyle/>
          <a:p>
            <a:r>
              <a:rPr lang="hr-HR" sz="2800" i="1" dirty="0"/>
              <a:t>Bolnica </a:t>
            </a:r>
            <a:r>
              <a:rPr lang="hr-HR" sz="2800" i="1" dirty="0" err="1"/>
              <a:t>Fatima</a:t>
            </a:r>
            <a:endParaRPr lang="hr-HR" sz="2800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59" y="1847757"/>
            <a:ext cx="5088073" cy="3816055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912" y="767556"/>
            <a:ext cx="1737511" cy="3578662"/>
          </a:xfrm>
          <a:prstGeom prst="rect">
            <a:avLst/>
          </a:prstGeom>
        </p:spPr>
      </p:pic>
      <p:sp>
        <p:nvSpPr>
          <p:cNvPr id="7" name="Rezervirano mjesto teksta 2"/>
          <p:cNvSpPr txBox="1">
            <a:spLocks/>
          </p:cNvSpPr>
          <p:nvPr/>
        </p:nvSpPr>
        <p:spPr>
          <a:xfrm>
            <a:off x="1779618" y="6041391"/>
            <a:ext cx="4969615" cy="516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i="1" dirty="0" smtClean="0"/>
              <a:t>Pročelje bolnice</a:t>
            </a: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408266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465320" cy="1325563"/>
          </a:xfrm>
        </p:spPr>
        <p:txBody>
          <a:bodyPr>
            <a:normAutofit/>
          </a:bodyPr>
          <a:lstStyle/>
          <a:p>
            <a:r>
              <a:rPr lang="hr-HR" sz="2800" i="1" dirty="0"/>
              <a:t>Bolnica </a:t>
            </a:r>
            <a:r>
              <a:rPr lang="hr-HR" sz="2800" i="1" dirty="0" err="1"/>
              <a:t>Fatima</a:t>
            </a:r>
            <a:endParaRPr lang="hr-HR" sz="2800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240" y="1831817"/>
            <a:ext cx="5379720" cy="4034790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912" y="767556"/>
            <a:ext cx="1737511" cy="3578662"/>
          </a:xfrm>
          <a:prstGeom prst="rect">
            <a:avLst/>
          </a:prstGeom>
        </p:spPr>
      </p:pic>
      <p:sp>
        <p:nvSpPr>
          <p:cNvPr id="6" name="Rezervirano mjesto teksta 2"/>
          <p:cNvSpPr txBox="1">
            <a:spLocks/>
          </p:cNvSpPr>
          <p:nvPr/>
        </p:nvSpPr>
        <p:spPr>
          <a:xfrm>
            <a:off x="2301240" y="6163311"/>
            <a:ext cx="4969615" cy="516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i="1" dirty="0" smtClean="0"/>
              <a:t>Pročelje bolnice</a:t>
            </a: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2422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267200" cy="1325563"/>
          </a:xfrm>
        </p:spPr>
        <p:txBody>
          <a:bodyPr>
            <a:normAutofit/>
          </a:bodyPr>
          <a:lstStyle/>
          <a:p>
            <a:r>
              <a:rPr lang="hr-HR" sz="2800" i="1" dirty="0"/>
              <a:t>Bolnica </a:t>
            </a:r>
            <a:r>
              <a:rPr lang="hr-HR" sz="2800" i="1" dirty="0" err="1"/>
              <a:t>Fatima</a:t>
            </a:r>
            <a:endParaRPr lang="hr-HR" sz="2800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452" y="1690688"/>
            <a:ext cx="6130429" cy="4115752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912" y="767556"/>
            <a:ext cx="1737511" cy="3578662"/>
          </a:xfrm>
          <a:prstGeom prst="rect">
            <a:avLst/>
          </a:prstGeom>
        </p:spPr>
      </p:pic>
      <p:sp>
        <p:nvSpPr>
          <p:cNvPr id="6" name="Rezervirano mjesto teksta 2"/>
          <p:cNvSpPr txBox="1">
            <a:spLocks/>
          </p:cNvSpPr>
          <p:nvPr/>
        </p:nvSpPr>
        <p:spPr>
          <a:xfrm>
            <a:off x="2301241" y="6163311"/>
            <a:ext cx="4876800" cy="516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i="1" dirty="0" smtClean="0"/>
              <a:t>Interijer  bolnice</a:t>
            </a: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122306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730240" cy="957263"/>
          </a:xfrm>
        </p:spPr>
        <p:txBody>
          <a:bodyPr>
            <a:normAutofit/>
          </a:bodyPr>
          <a:lstStyle/>
          <a:p>
            <a:r>
              <a:rPr lang="hr-HR" sz="2800" i="1" dirty="0"/>
              <a:t>Bolnica </a:t>
            </a:r>
            <a:r>
              <a:rPr lang="hr-HR" sz="2800" i="1" dirty="0" err="1"/>
              <a:t>Fatima</a:t>
            </a:r>
            <a:endParaRPr lang="hr-HR" sz="2800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728" y="1429385"/>
            <a:ext cx="3597712" cy="4351338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912" y="767556"/>
            <a:ext cx="1737511" cy="3578662"/>
          </a:xfrm>
          <a:prstGeom prst="rect">
            <a:avLst/>
          </a:prstGeom>
        </p:spPr>
      </p:pic>
      <p:sp>
        <p:nvSpPr>
          <p:cNvPr id="6" name="Rezervirano mjesto teksta 2"/>
          <p:cNvSpPr txBox="1">
            <a:spLocks/>
          </p:cNvSpPr>
          <p:nvPr/>
        </p:nvSpPr>
        <p:spPr>
          <a:xfrm>
            <a:off x="2301240" y="6163311"/>
            <a:ext cx="4969615" cy="516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i="1" dirty="0" smtClean="0"/>
              <a:t>Ambulanta</a:t>
            </a: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313672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745480" cy="1097915"/>
          </a:xfrm>
        </p:spPr>
        <p:txBody>
          <a:bodyPr>
            <a:normAutofit/>
          </a:bodyPr>
          <a:lstStyle/>
          <a:p>
            <a:r>
              <a:rPr lang="hr-HR" sz="2800" i="1" dirty="0"/>
              <a:t>Bolnica </a:t>
            </a:r>
            <a:r>
              <a:rPr lang="hr-HR" sz="2800" i="1" dirty="0" err="1"/>
              <a:t>Fatima</a:t>
            </a:r>
            <a:endParaRPr lang="hr-HR" sz="2800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348" y="1637506"/>
            <a:ext cx="5578899" cy="4184174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912" y="767556"/>
            <a:ext cx="1737511" cy="3578662"/>
          </a:xfrm>
          <a:prstGeom prst="rect">
            <a:avLst/>
          </a:prstGeom>
        </p:spPr>
      </p:pic>
      <p:sp>
        <p:nvSpPr>
          <p:cNvPr id="6" name="Rezervirano mjesto teksta 2"/>
          <p:cNvSpPr txBox="1">
            <a:spLocks/>
          </p:cNvSpPr>
          <p:nvPr/>
        </p:nvSpPr>
        <p:spPr>
          <a:xfrm>
            <a:off x="2301240" y="6163311"/>
            <a:ext cx="4969615" cy="450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i="1" dirty="0" smtClean="0"/>
              <a:t>Sestrinska soba</a:t>
            </a: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205347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445050"/>
            <a:ext cx="5135880" cy="1325563"/>
          </a:xfrm>
        </p:spPr>
        <p:txBody>
          <a:bodyPr>
            <a:normAutofit/>
          </a:bodyPr>
          <a:lstStyle/>
          <a:p>
            <a:r>
              <a:rPr lang="hr-HR" sz="2800" i="1" dirty="0" smtClean="0"/>
              <a:t>Osnovnoškolsko obrazovanje</a:t>
            </a:r>
            <a:endParaRPr lang="hr-HR" sz="2800" i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400" dirty="0"/>
              <a:t>t</a:t>
            </a:r>
            <a:r>
              <a:rPr lang="hr-HR" sz="2400" dirty="0" smtClean="0"/>
              <a:t>raje 6 godina; 3 ciklusa po 2 godine</a:t>
            </a:r>
          </a:p>
          <a:p>
            <a:r>
              <a:rPr lang="hr-HR" sz="2400" dirty="0"/>
              <a:t>o</a:t>
            </a:r>
            <a:r>
              <a:rPr lang="hr-HR" sz="2400" dirty="0" smtClean="0"/>
              <a:t>brazovna područja su:</a:t>
            </a:r>
          </a:p>
          <a:p>
            <a:pPr marL="971550" lvl="1" indent="-514350">
              <a:buFont typeface="+mj-lt"/>
              <a:buAutoNum type="arabicPeriod"/>
            </a:pPr>
            <a:r>
              <a:rPr lang="hr-HR" sz="2000" dirty="0"/>
              <a:t>Š</a:t>
            </a:r>
            <a:r>
              <a:rPr lang="hr-HR" sz="2000" dirty="0" smtClean="0"/>
              <a:t>panjolski i lokalni jezik</a:t>
            </a:r>
          </a:p>
          <a:p>
            <a:pPr marL="971550" lvl="1" indent="-514350">
              <a:buFont typeface="+mj-lt"/>
              <a:buAutoNum type="arabicPeriod"/>
            </a:pPr>
            <a:r>
              <a:rPr lang="hr-HR" sz="2000" dirty="0" smtClean="0"/>
              <a:t>Priroda i društvo</a:t>
            </a:r>
          </a:p>
          <a:p>
            <a:pPr marL="971550" lvl="1" indent="-514350">
              <a:buFont typeface="+mj-lt"/>
              <a:buAutoNum type="arabicPeriod"/>
            </a:pPr>
            <a:r>
              <a:rPr lang="hr-HR" sz="2000" dirty="0" smtClean="0"/>
              <a:t>Matematika</a:t>
            </a:r>
          </a:p>
          <a:p>
            <a:pPr marL="971550" lvl="1" indent="-514350">
              <a:buFont typeface="+mj-lt"/>
              <a:buAutoNum type="arabicPeriod"/>
            </a:pPr>
            <a:r>
              <a:rPr lang="hr-HR" sz="2000" dirty="0" smtClean="0"/>
              <a:t>Umjetnost</a:t>
            </a:r>
          </a:p>
          <a:p>
            <a:pPr marL="971550" lvl="1" indent="-514350">
              <a:buFont typeface="+mj-lt"/>
              <a:buAutoNum type="arabicPeriod"/>
            </a:pPr>
            <a:r>
              <a:rPr lang="hr-HR" sz="2000" dirty="0" smtClean="0"/>
              <a:t>Tjelesni odgoj</a:t>
            </a:r>
          </a:p>
          <a:p>
            <a:pPr marL="971550" lvl="1" indent="-514350">
              <a:buFont typeface="+mj-lt"/>
              <a:buAutoNum type="arabicPeriod"/>
            </a:pPr>
            <a:r>
              <a:rPr lang="hr-HR" sz="2000" dirty="0" smtClean="0"/>
              <a:t>Strani jezici</a:t>
            </a:r>
            <a:endParaRPr lang="hr-HR" sz="20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486" y="774900"/>
            <a:ext cx="1707028" cy="50601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2065" y="1438424"/>
            <a:ext cx="1670449" cy="71939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5202" y="2351976"/>
            <a:ext cx="1304657" cy="70110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6387" y="3247239"/>
            <a:ext cx="1103472" cy="109127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4080" y="4001294"/>
            <a:ext cx="2225863" cy="180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82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83480" cy="957263"/>
          </a:xfrm>
        </p:spPr>
        <p:txBody>
          <a:bodyPr>
            <a:normAutofit/>
          </a:bodyPr>
          <a:lstStyle/>
          <a:p>
            <a:r>
              <a:rPr lang="hr-HR" sz="2800" i="1" dirty="0"/>
              <a:t>Bolnica </a:t>
            </a:r>
            <a:r>
              <a:rPr lang="hr-HR" sz="2800" i="1" dirty="0" err="1"/>
              <a:t>Fatima</a:t>
            </a:r>
            <a:endParaRPr lang="hr-HR" sz="2800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902" y="1703705"/>
            <a:ext cx="5002953" cy="3752215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912" y="767556"/>
            <a:ext cx="1737511" cy="3578662"/>
          </a:xfrm>
          <a:prstGeom prst="rect">
            <a:avLst/>
          </a:prstGeom>
        </p:spPr>
      </p:pic>
      <p:sp>
        <p:nvSpPr>
          <p:cNvPr id="6" name="Rezervirano mjesto teksta 2"/>
          <p:cNvSpPr txBox="1">
            <a:spLocks/>
          </p:cNvSpPr>
          <p:nvPr/>
        </p:nvSpPr>
        <p:spPr>
          <a:xfrm>
            <a:off x="2313622" y="5837237"/>
            <a:ext cx="4969615" cy="516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i="1" dirty="0" smtClean="0"/>
              <a:t>Sestrinska soba</a:t>
            </a: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112443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501640" cy="957263"/>
          </a:xfrm>
        </p:spPr>
        <p:txBody>
          <a:bodyPr>
            <a:normAutofit/>
          </a:bodyPr>
          <a:lstStyle/>
          <a:p>
            <a:r>
              <a:rPr lang="hr-HR" sz="2800" i="1" dirty="0"/>
              <a:t>Bolnica </a:t>
            </a:r>
            <a:r>
              <a:rPr lang="hr-HR" sz="2800" i="1" dirty="0" err="1"/>
              <a:t>Fatima</a:t>
            </a:r>
            <a:endParaRPr lang="hr-HR" sz="2800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328" y="1444625"/>
            <a:ext cx="3643432" cy="4011295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912" y="767556"/>
            <a:ext cx="1737511" cy="3578662"/>
          </a:xfrm>
          <a:prstGeom prst="rect">
            <a:avLst/>
          </a:prstGeom>
        </p:spPr>
      </p:pic>
      <p:sp>
        <p:nvSpPr>
          <p:cNvPr id="6" name="Rezervirano mjesto teksta 2"/>
          <p:cNvSpPr txBox="1">
            <a:spLocks/>
          </p:cNvSpPr>
          <p:nvPr/>
        </p:nvSpPr>
        <p:spPr>
          <a:xfrm>
            <a:off x="2316481" y="5797551"/>
            <a:ext cx="4678680" cy="5168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i="1" dirty="0" smtClean="0"/>
              <a:t>Uređaj za transport uzoraka za kliničku analizu</a:t>
            </a: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411739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349240" cy="957263"/>
          </a:xfrm>
        </p:spPr>
        <p:txBody>
          <a:bodyPr>
            <a:normAutofit/>
          </a:bodyPr>
          <a:lstStyle/>
          <a:p>
            <a:r>
              <a:rPr lang="hr-HR" sz="2800" i="1" dirty="0"/>
              <a:t>Bolnica </a:t>
            </a:r>
            <a:r>
              <a:rPr lang="hr-HR" sz="2800" i="1" dirty="0" err="1"/>
              <a:t>Fatima</a:t>
            </a:r>
            <a:endParaRPr lang="hr-HR" sz="2800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40" y="1567180"/>
            <a:ext cx="3520440" cy="3903980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912" y="767556"/>
            <a:ext cx="1737511" cy="3578662"/>
          </a:xfrm>
          <a:prstGeom prst="rect">
            <a:avLst/>
          </a:prstGeom>
        </p:spPr>
      </p:pic>
      <p:sp>
        <p:nvSpPr>
          <p:cNvPr id="6" name="Rezervirano mjesto teksta 2"/>
          <p:cNvSpPr txBox="1">
            <a:spLocks/>
          </p:cNvSpPr>
          <p:nvPr/>
        </p:nvSpPr>
        <p:spPr>
          <a:xfrm>
            <a:off x="2491052" y="6026151"/>
            <a:ext cx="4969615" cy="516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i="1" dirty="0" smtClean="0"/>
              <a:t>Bolnički odjel</a:t>
            </a: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328138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989320" cy="957263"/>
          </a:xfrm>
        </p:spPr>
        <p:txBody>
          <a:bodyPr>
            <a:normAutofit/>
          </a:bodyPr>
          <a:lstStyle/>
          <a:p>
            <a:r>
              <a:rPr lang="hr-HR" sz="2800" i="1" dirty="0"/>
              <a:t>Bolnica </a:t>
            </a:r>
            <a:r>
              <a:rPr lang="hr-HR" sz="2800" i="1" dirty="0" err="1"/>
              <a:t>Fatima</a:t>
            </a:r>
            <a:endParaRPr lang="hr-HR" sz="2800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567180"/>
            <a:ext cx="3688080" cy="4163060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912" y="767556"/>
            <a:ext cx="1737511" cy="3578662"/>
          </a:xfrm>
          <a:prstGeom prst="rect">
            <a:avLst/>
          </a:prstGeom>
        </p:spPr>
      </p:pic>
      <p:sp>
        <p:nvSpPr>
          <p:cNvPr id="6" name="Rezervirano mjesto teksta 2"/>
          <p:cNvSpPr txBox="1">
            <a:spLocks/>
          </p:cNvSpPr>
          <p:nvPr/>
        </p:nvSpPr>
        <p:spPr>
          <a:xfrm>
            <a:off x="1935481" y="5975033"/>
            <a:ext cx="5090160" cy="623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i="1" dirty="0" smtClean="0"/>
              <a:t>Bolesnička soba</a:t>
            </a: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206092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648200" cy="1036955"/>
          </a:xfrm>
        </p:spPr>
        <p:txBody>
          <a:bodyPr>
            <a:normAutofit/>
          </a:bodyPr>
          <a:lstStyle/>
          <a:p>
            <a:r>
              <a:rPr lang="hr-HR" sz="2800" i="1" dirty="0"/>
              <a:t>Bolnica </a:t>
            </a:r>
            <a:r>
              <a:rPr lang="hr-HR" sz="2800" i="1" dirty="0" err="1"/>
              <a:t>Fatima</a:t>
            </a:r>
            <a:endParaRPr lang="hr-HR" sz="2800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428" y="1734185"/>
            <a:ext cx="5267113" cy="3950335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912" y="767556"/>
            <a:ext cx="1737511" cy="3578662"/>
          </a:xfrm>
          <a:prstGeom prst="rect">
            <a:avLst/>
          </a:prstGeom>
        </p:spPr>
      </p:pic>
      <p:sp>
        <p:nvSpPr>
          <p:cNvPr id="6" name="Rezervirano mjesto teksta 2"/>
          <p:cNvSpPr txBox="1">
            <a:spLocks/>
          </p:cNvSpPr>
          <p:nvPr/>
        </p:nvSpPr>
        <p:spPr>
          <a:xfrm>
            <a:off x="2849879" y="5975033"/>
            <a:ext cx="4175761" cy="623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i="1" dirty="0" smtClean="0"/>
              <a:t>Sala za porod</a:t>
            </a: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272420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282440" cy="1038543"/>
          </a:xfrm>
        </p:spPr>
        <p:txBody>
          <a:bodyPr>
            <a:normAutofit/>
          </a:bodyPr>
          <a:lstStyle/>
          <a:p>
            <a:r>
              <a:rPr lang="hr-HR" sz="2800" i="1" dirty="0"/>
              <a:t>Bolnica </a:t>
            </a:r>
            <a:r>
              <a:rPr lang="hr-HR" sz="2800" i="1" dirty="0" err="1"/>
              <a:t>Fatima</a:t>
            </a:r>
            <a:endParaRPr lang="hr-HR" sz="2800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388" y="1718945"/>
            <a:ext cx="4988772" cy="3741579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912" y="767556"/>
            <a:ext cx="1737511" cy="3578662"/>
          </a:xfrm>
          <a:prstGeom prst="rect">
            <a:avLst/>
          </a:prstGeom>
        </p:spPr>
      </p:pic>
      <p:sp>
        <p:nvSpPr>
          <p:cNvPr id="6" name="Rezervirano mjesto teksta 2"/>
          <p:cNvSpPr txBox="1">
            <a:spLocks/>
          </p:cNvSpPr>
          <p:nvPr/>
        </p:nvSpPr>
        <p:spPr>
          <a:xfrm>
            <a:off x="2636519" y="5959793"/>
            <a:ext cx="4526281" cy="5172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i="1" dirty="0" smtClean="0"/>
              <a:t>Sala za porod</a:t>
            </a: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275416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83480" cy="1038543"/>
          </a:xfrm>
        </p:spPr>
        <p:txBody>
          <a:bodyPr>
            <a:normAutofit/>
          </a:bodyPr>
          <a:lstStyle/>
          <a:p>
            <a:r>
              <a:rPr lang="hr-HR" sz="2800" i="1" dirty="0"/>
              <a:t>Bolnica </a:t>
            </a:r>
            <a:r>
              <a:rPr lang="hr-HR" sz="2800" i="1" dirty="0" err="1"/>
              <a:t>Fatima</a:t>
            </a:r>
            <a:endParaRPr lang="hr-HR" sz="2800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948" y="1703705"/>
            <a:ext cx="5080212" cy="3810159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912" y="767556"/>
            <a:ext cx="1737511" cy="3578662"/>
          </a:xfrm>
          <a:prstGeom prst="rect">
            <a:avLst/>
          </a:prstGeom>
        </p:spPr>
      </p:pic>
      <p:sp>
        <p:nvSpPr>
          <p:cNvPr id="6" name="Rezervirano mjesto teksta 2"/>
          <p:cNvSpPr txBox="1">
            <a:spLocks/>
          </p:cNvSpPr>
          <p:nvPr/>
        </p:nvSpPr>
        <p:spPr>
          <a:xfrm>
            <a:off x="2682239" y="5975033"/>
            <a:ext cx="4343401" cy="486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i="1" dirty="0" smtClean="0"/>
              <a:t>Sala za porod</a:t>
            </a: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139462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446520" cy="915035"/>
          </a:xfrm>
        </p:spPr>
        <p:txBody>
          <a:bodyPr>
            <a:normAutofit/>
          </a:bodyPr>
          <a:lstStyle/>
          <a:p>
            <a:r>
              <a:rPr lang="hr-HR" sz="2800" i="1" dirty="0"/>
              <a:t>Bolnica </a:t>
            </a:r>
            <a:r>
              <a:rPr lang="hr-HR" sz="2800" i="1" dirty="0" err="1"/>
              <a:t>Fatima</a:t>
            </a:r>
            <a:endParaRPr lang="hr-HR" sz="2800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308" y="1764665"/>
            <a:ext cx="5034492" cy="3775869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912" y="767556"/>
            <a:ext cx="1737511" cy="3578662"/>
          </a:xfrm>
          <a:prstGeom prst="rect">
            <a:avLst/>
          </a:prstGeom>
        </p:spPr>
      </p:pic>
      <p:sp>
        <p:nvSpPr>
          <p:cNvPr id="6" name="Rezervirano mjesto teksta 2"/>
          <p:cNvSpPr txBox="1">
            <a:spLocks/>
          </p:cNvSpPr>
          <p:nvPr/>
        </p:nvSpPr>
        <p:spPr>
          <a:xfrm>
            <a:off x="1935481" y="5975033"/>
            <a:ext cx="4663439" cy="5172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i="1" dirty="0" smtClean="0"/>
              <a:t>Sala za porod</a:t>
            </a: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171846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867400" cy="1038543"/>
          </a:xfrm>
        </p:spPr>
        <p:txBody>
          <a:bodyPr>
            <a:normAutofit/>
          </a:bodyPr>
          <a:lstStyle/>
          <a:p>
            <a:r>
              <a:rPr lang="hr-HR" sz="2800" i="1" dirty="0"/>
              <a:t>Bolnica </a:t>
            </a:r>
            <a:r>
              <a:rPr lang="hr-HR" sz="2800" i="1" dirty="0" err="1"/>
              <a:t>Fatima</a:t>
            </a:r>
            <a:endParaRPr lang="hr-HR" sz="2800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908" y="1764665"/>
            <a:ext cx="4912572" cy="3684429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912" y="767556"/>
            <a:ext cx="1737511" cy="3578662"/>
          </a:xfrm>
          <a:prstGeom prst="rect">
            <a:avLst/>
          </a:prstGeom>
        </p:spPr>
      </p:pic>
      <p:sp>
        <p:nvSpPr>
          <p:cNvPr id="6" name="Rezervirano mjesto teksta 2"/>
          <p:cNvSpPr txBox="1">
            <a:spLocks/>
          </p:cNvSpPr>
          <p:nvPr/>
        </p:nvSpPr>
        <p:spPr>
          <a:xfrm>
            <a:off x="2606039" y="5975033"/>
            <a:ext cx="4419601" cy="623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i="1" dirty="0" smtClean="0"/>
              <a:t>Sala za porod</a:t>
            </a: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245719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82040" y="389674"/>
            <a:ext cx="7178040" cy="869315"/>
          </a:xfrm>
        </p:spPr>
        <p:txBody>
          <a:bodyPr>
            <a:normAutofit/>
          </a:bodyPr>
          <a:lstStyle/>
          <a:p>
            <a:r>
              <a:rPr lang="hr-HR" sz="2800" i="1" dirty="0"/>
              <a:t>Bolnica </a:t>
            </a:r>
            <a:r>
              <a:rPr lang="hr-HR" sz="2800" i="1" dirty="0" err="1"/>
              <a:t>Fatima</a:t>
            </a:r>
            <a:endParaRPr lang="hr-HR" sz="2800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156" y="1840908"/>
            <a:ext cx="5106444" cy="3829833"/>
          </a:xfrm>
          <a:prstGeom prst="rect">
            <a:avLst/>
          </a:prstGeom>
        </p:spPr>
      </p:pic>
      <p:sp>
        <p:nvSpPr>
          <p:cNvPr id="8" name="Rezervirano mjesto teksta 2"/>
          <p:cNvSpPr txBox="1">
            <a:spLocks/>
          </p:cNvSpPr>
          <p:nvPr/>
        </p:nvSpPr>
        <p:spPr>
          <a:xfrm>
            <a:off x="1942577" y="5965265"/>
            <a:ext cx="4419601" cy="5574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i="1" dirty="0" smtClean="0"/>
              <a:t>Pomoćna kolica</a:t>
            </a:r>
            <a:endParaRPr lang="hr-HR" sz="2000" i="1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912" y="767556"/>
            <a:ext cx="1737511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81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029200" cy="1325563"/>
          </a:xfrm>
        </p:spPr>
        <p:txBody>
          <a:bodyPr>
            <a:normAutofit/>
          </a:bodyPr>
          <a:lstStyle/>
          <a:p>
            <a:r>
              <a:rPr lang="hr-HR" sz="2800" i="1" dirty="0" smtClean="0"/>
              <a:t>Srednjoškolsko obrazovanje</a:t>
            </a:r>
            <a:endParaRPr lang="hr-HR" sz="2800" i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825625"/>
            <a:ext cx="8717280" cy="4351338"/>
          </a:xfrm>
        </p:spPr>
        <p:txBody>
          <a:bodyPr/>
          <a:lstStyle/>
          <a:p>
            <a:r>
              <a:rPr lang="hr-HR" sz="2400" dirty="0"/>
              <a:t>o</a:t>
            </a:r>
            <a:r>
              <a:rPr lang="hr-HR" sz="2400" dirty="0" smtClean="0"/>
              <a:t>bvezno srednjoškolsko obrazovanje 12-16.g. – dva dijela:</a:t>
            </a:r>
          </a:p>
          <a:p>
            <a:pPr marL="514350" indent="-514350">
              <a:buFont typeface="+mj-lt"/>
              <a:buAutoNum type="alphaLcParenR"/>
            </a:pPr>
            <a:r>
              <a:rPr lang="hr-HR" sz="2400" i="1" dirty="0" smtClean="0"/>
              <a:t>2 godine općeg obrazovanja</a:t>
            </a:r>
          </a:p>
          <a:p>
            <a:pPr marL="514350" indent="-514350">
              <a:buFont typeface="+mj-lt"/>
              <a:buAutoNum type="alphaLcParenR"/>
            </a:pPr>
            <a:r>
              <a:rPr lang="hr-HR" sz="2400" i="1" dirty="0" smtClean="0"/>
              <a:t>3. i 4. g.  – izbor između humanističkih, prirodoslovnih i tehničkih područja</a:t>
            </a:r>
          </a:p>
          <a:p>
            <a:pPr marL="0" indent="0">
              <a:buNone/>
            </a:pPr>
            <a:endParaRPr lang="hr-HR" sz="2400" dirty="0" smtClean="0"/>
          </a:p>
          <a:p>
            <a:r>
              <a:rPr lang="hr-HR" sz="2400" dirty="0"/>
              <a:t>n</a:t>
            </a:r>
            <a:r>
              <a:rPr lang="hr-HR" sz="2400" dirty="0" smtClean="0"/>
              <a:t>akon 16. g. profesionalna orijentacija u svrhu što boljeg usmjeravanja učenika ka daljnjem obrazovanju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0998" y="609445"/>
            <a:ext cx="1713124" cy="356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9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6233160" cy="1000212"/>
          </a:xfrm>
        </p:spPr>
        <p:txBody>
          <a:bodyPr>
            <a:normAutofit/>
          </a:bodyPr>
          <a:lstStyle/>
          <a:p>
            <a:r>
              <a:rPr lang="hr-HR" sz="2800" i="1" dirty="0" smtClean="0"/>
              <a:t>Centar za fizioterapiju </a:t>
            </a:r>
            <a:r>
              <a:rPr lang="hr-HR" sz="2800" i="1" dirty="0" err="1" smtClean="0"/>
              <a:t>Fiosur</a:t>
            </a:r>
            <a:endParaRPr lang="hr-HR" sz="2800" i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825625"/>
            <a:ext cx="6233160" cy="4351338"/>
          </a:xfrm>
        </p:spPr>
        <p:txBody>
          <a:bodyPr>
            <a:normAutofit/>
          </a:bodyPr>
          <a:lstStyle/>
          <a:p>
            <a:r>
              <a:rPr lang="hr-HR" sz="2400" dirty="0"/>
              <a:t>p</a:t>
            </a:r>
            <a:r>
              <a:rPr lang="hr-HR" sz="2400" dirty="0" smtClean="0"/>
              <a:t>rivatni centar </a:t>
            </a:r>
          </a:p>
          <a:p>
            <a:r>
              <a:rPr lang="hr-HR" sz="2400" dirty="0" smtClean="0"/>
              <a:t>4 partnera</a:t>
            </a:r>
          </a:p>
          <a:p>
            <a:r>
              <a:rPr lang="hr-HR" sz="2400" dirty="0" smtClean="0"/>
              <a:t>3 karakteristike:</a:t>
            </a:r>
          </a:p>
          <a:p>
            <a:pPr marL="914400" lvl="1" indent="-457200">
              <a:buFont typeface="+mj-lt"/>
              <a:buAutoNum type="alphaLcParenR"/>
            </a:pPr>
            <a:r>
              <a:rPr lang="hr-HR" sz="2000" i="1" dirty="0"/>
              <a:t>i</a:t>
            </a:r>
            <a:r>
              <a:rPr lang="hr-HR" sz="2000" i="1" dirty="0" smtClean="0"/>
              <a:t>ndividualni pristup</a:t>
            </a:r>
          </a:p>
          <a:p>
            <a:pPr marL="914400" lvl="1" indent="-457200">
              <a:buFont typeface="+mj-lt"/>
              <a:buAutoNum type="alphaLcParenR"/>
            </a:pPr>
            <a:r>
              <a:rPr lang="hr-HR" sz="2000" i="1" dirty="0"/>
              <a:t>p</a:t>
            </a:r>
            <a:r>
              <a:rPr lang="hr-HR" sz="2000" i="1" dirty="0" smtClean="0"/>
              <a:t>raćenje pacijentovog napretka</a:t>
            </a:r>
          </a:p>
          <a:p>
            <a:pPr marL="914400" lvl="1" indent="-457200">
              <a:buFont typeface="+mj-lt"/>
              <a:buAutoNum type="alphaLcParenR"/>
            </a:pPr>
            <a:r>
              <a:rPr lang="hr-HR" sz="2000" i="1" dirty="0" smtClean="0"/>
              <a:t>tjelovježba </a:t>
            </a:r>
            <a:endParaRPr lang="hr-HR" sz="2000" i="1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9912" y="767556"/>
            <a:ext cx="1737511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9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431280" cy="1174115"/>
          </a:xfrm>
        </p:spPr>
        <p:txBody>
          <a:bodyPr>
            <a:normAutofit/>
          </a:bodyPr>
          <a:lstStyle/>
          <a:p>
            <a:r>
              <a:rPr lang="hr-HR" sz="2800" i="1" dirty="0"/>
              <a:t>Centar za fizioterapiju </a:t>
            </a:r>
            <a:r>
              <a:rPr lang="hr-HR" sz="2800" i="1" dirty="0" err="1"/>
              <a:t>Fiosur</a:t>
            </a:r>
            <a:endParaRPr lang="hr-HR" sz="2800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965" y="1733457"/>
            <a:ext cx="4961336" cy="3721002"/>
          </a:xfrm>
        </p:spPr>
      </p:pic>
      <p:sp>
        <p:nvSpPr>
          <p:cNvPr id="6" name="Rezervirano mjesto teksta 2"/>
          <p:cNvSpPr txBox="1">
            <a:spLocks/>
          </p:cNvSpPr>
          <p:nvPr/>
        </p:nvSpPr>
        <p:spPr>
          <a:xfrm>
            <a:off x="1942577" y="5965265"/>
            <a:ext cx="4419601" cy="511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i="1" dirty="0" smtClean="0"/>
              <a:t>Ambulanta</a:t>
            </a:r>
            <a:endParaRPr lang="hr-HR" sz="2000" i="1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912" y="767556"/>
            <a:ext cx="1737511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06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03720" cy="991235"/>
          </a:xfrm>
        </p:spPr>
        <p:txBody>
          <a:bodyPr>
            <a:normAutofit/>
          </a:bodyPr>
          <a:lstStyle/>
          <a:p>
            <a:r>
              <a:rPr lang="hr-HR" sz="2800" i="1" dirty="0"/>
              <a:t>Centar za fizioterapiju </a:t>
            </a:r>
            <a:r>
              <a:rPr lang="hr-HR" sz="2800" i="1" dirty="0" err="1"/>
              <a:t>Fiosur</a:t>
            </a:r>
            <a:endParaRPr lang="hr-HR" sz="2800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0498" y="1776087"/>
            <a:ext cx="5121084" cy="384081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912" y="767556"/>
            <a:ext cx="1737511" cy="3578662"/>
          </a:xfrm>
          <a:prstGeom prst="rect">
            <a:avLst/>
          </a:prstGeom>
        </p:spPr>
      </p:pic>
      <p:sp>
        <p:nvSpPr>
          <p:cNvPr id="6" name="Rezervirano mjesto teksta 2"/>
          <p:cNvSpPr txBox="1">
            <a:spLocks/>
          </p:cNvSpPr>
          <p:nvPr/>
        </p:nvSpPr>
        <p:spPr>
          <a:xfrm>
            <a:off x="1942577" y="5965265"/>
            <a:ext cx="4419601" cy="511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i="1" dirty="0" smtClean="0"/>
              <a:t>Ambulanta</a:t>
            </a: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200897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90600" y="441325"/>
            <a:ext cx="6446520" cy="1082675"/>
          </a:xfrm>
        </p:spPr>
        <p:txBody>
          <a:bodyPr>
            <a:normAutofit/>
          </a:bodyPr>
          <a:lstStyle/>
          <a:p>
            <a:r>
              <a:rPr lang="hr-HR" sz="2800" i="1" dirty="0"/>
              <a:t>Centar za fizioterapiju </a:t>
            </a:r>
            <a:r>
              <a:rPr lang="hr-HR" sz="2800" i="1" dirty="0" err="1"/>
              <a:t>Fiosur</a:t>
            </a:r>
            <a:endParaRPr lang="hr-HR" sz="2800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978" y="1884539"/>
            <a:ext cx="4648200" cy="3670349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912" y="767556"/>
            <a:ext cx="1737511" cy="3578662"/>
          </a:xfrm>
          <a:prstGeom prst="rect">
            <a:avLst/>
          </a:prstGeom>
        </p:spPr>
      </p:pic>
      <p:sp>
        <p:nvSpPr>
          <p:cNvPr id="7" name="Rezervirano mjesto teksta 2"/>
          <p:cNvSpPr txBox="1">
            <a:spLocks/>
          </p:cNvSpPr>
          <p:nvPr/>
        </p:nvSpPr>
        <p:spPr>
          <a:xfrm>
            <a:off x="1713978" y="5775961"/>
            <a:ext cx="4648200" cy="701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i="1" dirty="0" smtClean="0"/>
              <a:t>Aparat za </a:t>
            </a:r>
            <a:r>
              <a:rPr lang="hr-HR" sz="2000" i="1" dirty="0" err="1" smtClean="0"/>
              <a:t>odvajnje</a:t>
            </a:r>
            <a:r>
              <a:rPr lang="hr-HR" sz="2000" i="1" dirty="0" smtClean="0"/>
              <a:t> krvne plazme iz krvi</a:t>
            </a: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156697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958840" cy="1021715"/>
          </a:xfrm>
        </p:spPr>
        <p:txBody>
          <a:bodyPr>
            <a:normAutofit/>
          </a:bodyPr>
          <a:lstStyle/>
          <a:p>
            <a:r>
              <a:rPr lang="hr-HR" sz="2800" i="1" dirty="0"/>
              <a:t>Centar za fizioterapiju </a:t>
            </a:r>
            <a:r>
              <a:rPr lang="hr-HR" sz="2800" i="1" dirty="0" err="1"/>
              <a:t>Fiosur</a:t>
            </a:r>
            <a:endParaRPr lang="hr-HR" sz="2800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328" y="1520825"/>
            <a:ext cx="3491032" cy="3965575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912" y="767556"/>
            <a:ext cx="1737511" cy="3578662"/>
          </a:xfrm>
          <a:prstGeom prst="rect">
            <a:avLst/>
          </a:prstGeom>
        </p:spPr>
      </p:pic>
      <p:sp>
        <p:nvSpPr>
          <p:cNvPr id="6" name="Rezervirano mjesto teksta 2"/>
          <p:cNvSpPr txBox="1">
            <a:spLocks/>
          </p:cNvSpPr>
          <p:nvPr/>
        </p:nvSpPr>
        <p:spPr>
          <a:xfrm>
            <a:off x="2072640" y="5843345"/>
            <a:ext cx="4320004" cy="511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i="1" dirty="0" smtClean="0"/>
              <a:t>Stol za masažu</a:t>
            </a: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359567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848600" cy="960755"/>
          </a:xfrm>
        </p:spPr>
        <p:txBody>
          <a:bodyPr>
            <a:normAutofit/>
          </a:bodyPr>
          <a:lstStyle/>
          <a:p>
            <a:r>
              <a:rPr lang="hr-HR" sz="2800" i="1" dirty="0"/>
              <a:t>Centar za fizioterapiju </a:t>
            </a:r>
            <a:r>
              <a:rPr lang="hr-HR" sz="2800" i="1" dirty="0" err="1"/>
              <a:t>Fiosur</a:t>
            </a:r>
            <a:endParaRPr lang="hr-HR" sz="2800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068" y="1688465"/>
            <a:ext cx="4860713" cy="3645535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912" y="767556"/>
            <a:ext cx="1737511" cy="3578662"/>
          </a:xfrm>
          <a:prstGeom prst="rect">
            <a:avLst/>
          </a:prstGeom>
        </p:spPr>
      </p:pic>
      <p:sp>
        <p:nvSpPr>
          <p:cNvPr id="6" name="Rezervirano mjesto teksta 2"/>
          <p:cNvSpPr txBox="1">
            <a:spLocks/>
          </p:cNvSpPr>
          <p:nvPr/>
        </p:nvSpPr>
        <p:spPr>
          <a:xfrm>
            <a:off x="1952623" y="5696585"/>
            <a:ext cx="4419601" cy="511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i="1" dirty="0" smtClean="0"/>
              <a:t>Sprava za tjelovježbu</a:t>
            </a: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404511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122920" cy="991235"/>
          </a:xfrm>
        </p:spPr>
        <p:txBody>
          <a:bodyPr>
            <a:normAutofit/>
          </a:bodyPr>
          <a:lstStyle/>
          <a:p>
            <a:r>
              <a:rPr lang="hr-HR" sz="2800" i="1" dirty="0"/>
              <a:t>Centar za fizioterapiju </a:t>
            </a:r>
            <a:r>
              <a:rPr lang="hr-HR" sz="2800" i="1" dirty="0" err="1"/>
              <a:t>Fiosur</a:t>
            </a:r>
            <a:endParaRPr lang="hr-HR" sz="2800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789" y="1657985"/>
            <a:ext cx="5269051" cy="3620961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912" y="767556"/>
            <a:ext cx="1737511" cy="3578662"/>
          </a:xfrm>
          <a:prstGeom prst="rect">
            <a:avLst/>
          </a:prstGeom>
        </p:spPr>
      </p:pic>
      <p:sp>
        <p:nvSpPr>
          <p:cNvPr id="6" name="Rezervirano mjesto teksta 2"/>
          <p:cNvSpPr txBox="1">
            <a:spLocks/>
          </p:cNvSpPr>
          <p:nvPr/>
        </p:nvSpPr>
        <p:spPr>
          <a:xfrm>
            <a:off x="2125457" y="5767145"/>
            <a:ext cx="4419601" cy="511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i="1" dirty="0" smtClean="0"/>
              <a:t>Sprave za tjelovježbu</a:t>
            </a: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270953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7140879" cy="900004"/>
          </a:xfrm>
        </p:spPr>
        <p:txBody>
          <a:bodyPr>
            <a:normAutofit/>
          </a:bodyPr>
          <a:lstStyle/>
          <a:p>
            <a:r>
              <a:rPr lang="hr-HR" sz="2800" i="1" dirty="0" smtClean="0"/>
              <a:t>Kulturne i povijesne znamenitosti</a:t>
            </a:r>
            <a:endParaRPr lang="hr-HR" sz="2800" i="1" dirty="0"/>
          </a:p>
        </p:txBody>
      </p:sp>
      <p:pic>
        <p:nvPicPr>
          <p:cNvPr id="3" name="Rezervirano mjesto sadržaja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025" y="1690688"/>
            <a:ext cx="6427770" cy="3856662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912" y="767556"/>
            <a:ext cx="1737511" cy="3578662"/>
          </a:xfrm>
          <a:prstGeom prst="rect">
            <a:avLst/>
          </a:prstGeom>
        </p:spPr>
      </p:pic>
      <p:sp>
        <p:nvSpPr>
          <p:cNvPr id="7" name="Rezervirano mjesto teksta 2"/>
          <p:cNvSpPr txBox="1">
            <a:spLocks/>
          </p:cNvSpPr>
          <p:nvPr/>
        </p:nvSpPr>
        <p:spPr>
          <a:xfrm>
            <a:off x="2125457" y="5767145"/>
            <a:ext cx="4419601" cy="511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i="1" dirty="0" smtClean="0"/>
              <a:t>Cordoba</a:t>
            </a: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144408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7403926" cy="1037789"/>
          </a:xfrm>
        </p:spPr>
        <p:txBody>
          <a:bodyPr>
            <a:normAutofit/>
          </a:bodyPr>
          <a:lstStyle/>
          <a:p>
            <a:r>
              <a:rPr lang="hr-HR" sz="2800" i="1" dirty="0"/>
              <a:t>Kulturne i povijesne znamenitosti</a:t>
            </a:r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17" y="1612683"/>
            <a:ext cx="3526684" cy="4299602"/>
          </a:xfr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912" y="767556"/>
            <a:ext cx="1737511" cy="3578662"/>
          </a:xfrm>
          <a:prstGeom prst="rect">
            <a:avLst/>
          </a:prstGeom>
        </p:spPr>
      </p:pic>
      <p:sp>
        <p:nvSpPr>
          <p:cNvPr id="8" name="Rezervirano mjesto teksta 2"/>
          <p:cNvSpPr txBox="1">
            <a:spLocks/>
          </p:cNvSpPr>
          <p:nvPr/>
        </p:nvSpPr>
        <p:spPr>
          <a:xfrm>
            <a:off x="2125457" y="5912285"/>
            <a:ext cx="4419601" cy="5636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i="1" dirty="0" smtClean="0"/>
              <a:t>Cordoba</a:t>
            </a: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421350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867389" cy="762217"/>
          </a:xfrm>
        </p:spPr>
        <p:txBody>
          <a:bodyPr>
            <a:normAutofit/>
          </a:bodyPr>
          <a:lstStyle/>
          <a:p>
            <a:r>
              <a:rPr lang="hr-HR" sz="2800" i="1" dirty="0"/>
              <a:t>Kulturne i povijesne znamenitosti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732" y="1665961"/>
            <a:ext cx="3557391" cy="4033381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912" y="767556"/>
            <a:ext cx="1737511" cy="3578662"/>
          </a:xfrm>
          <a:prstGeom prst="rect">
            <a:avLst/>
          </a:prstGeom>
        </p:spPr>
      </p:pic>
      <p:sp>
        <p:nvSpPr>
          <p:cNvPr id="6" name="Rezervirano mjesto teksta 2"/>
          <p:cNvSpPr txBox="1">
            <a:spLocks/>
          </p:cNvSpPr>
          <p:nvPr/>
        </p:nvSpPr>
        <p:spPr>
          <a:xfrm>
            <a:off x="2125457" y="5767145"/>
            <a:ext cx="4419601" cy="511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i="1" dirty="0" smtClean="0"/>
              <a:t>Cordoba</a:t>
            </a: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327030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608320" cy="1204595"/>
          </a:xfrm>
        </p:spPr>
        <p:txBody>
          <a:bodyPr>
            <a:normAutofit/>
          </a:bodyPr>
          <a:lstStyle/>
          <a:p>
            <a:r>
              <a:rPr lang="hr-HR" sz="2800" i="1" dirty="0" smtClean="0"/>
              <a:t>Nakon srednje škole</a:t>
            </a:r>
            <a:endParaRPr lang="hr-HR" sz="2800" i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935480"/>
            <a:ext cx="5875364" cy="4241482"/>
          </a:xfrm>
        </p:spPr>
        <p:txBody>
          <a:bodyPr>
            <a:normAutofit/>
          </a:bodyPr>
          <a:lstStyle/>
          <a:p>
            <a:r>
              <a:rPr lang="hr-HR" sz="2400" dirty="0"/>
              <a:t>n</a:t>
            </a:r>
            <a:r>
              <a:rPr lang="hr-HR" sz="2400" dirty="0" smtClean="0"/>
              <a:t>akon 16. godine učenik može:</a:t>
            </a:r>
          </a:p>
          <a:p>
            <a:pPr marL="971550" lvl="1" indent="-514350">
              <a:buFont typeface="+mj-lt"/>
              <a:buAutoNum type="arabicParenR"/>
            </a:pPr>
            <a:r>
              <a:rPr lang="hr-HR" sz="2000" i="1" dirty="0"/>
              <a:t>r</a:t>
            </a:r>
            <a:r>
              <a:rPr lang="hr-HR" sz="2000" i="1" dirty="0" smtClean="0"/>
              <a:t>aditi</a:t>
            </a:r>
          </a:p>
          <a:p>
            <a:pPr marL="971550" lvl="1" indent="-514350">
              <a:buFont typeface="+mj-lt"/>
              <a:buAutoNum type="arabicParenR"/>
            </a:pPr>
            <a:r>
              <a:rPr lang="hr-HR" sz="2000" i="1" dirty="0" err="1" smtClean="0"/>
              <a:t>baccalaureate</a:t>
            </a:r>
            <a:r>
              <a:rPr lang="hr-HR" sz="2000" i="1" dirty="0" smtClean="0"/>
              <a:t> – 2 g (nešto poput gimnazije)</a:t>
            </a:r>
          </a:p>
          <a:p>
            <a:pPr marL="971550" lvl="1" indent="-514350">
              <a:buFont typeface="+mj-lt"/>
              <a:buAutoNum type="arabicParenR"/>
            </a:pPr>
            <a:r>
              <a:rPr lang="hr-HR" sz="2000" i="1" dirty="0"/>
              <a:t>s</a:t>
            </a:r>
            <a:r>
              <a:rPr lang="hr-HR" sz="2000" i="1" dirty="0" smtClean="0"/>
              <a:t>trukovno obrazovanje – 2 g</a:t>
            </a:r>
            <a:endParaRPr lang="hr-HR" sz="2000" i="1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8158" y="578965"/>
            <a:ext cx="1713124" cy="356646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564" y="3605212"/>
            <a:ext cx="1781175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8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7366348" cy="975160"/>
          </a:xfrm>
        </p:spPr>
        <p:txBody>
          <a:bodyPr>
            <a:normAutofit/>
          </a:bodyPr>
          <a:lstStyle/>
          <a:p>
            <a:r>
              <a:rPr lang="hr-HR" sz="2800" i="1" dirty="0"/>
              <a:t>Kulturne i povijesne znamenitosti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834" y="1875730"/>
            <a:ext cx="5935080" cy="3561048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912" y="767556"/>
            <a:ext cx="1737511" cy="3578662"/>
          </a:xfrm>
          <a:prstGeom prst="rect">
            <a:avLst/>
          </a:prstGeom>
        </p:spPr>
      </p:pic>
      <p:sp>
        <p:nvSpPr>
          <p:cNvPr id="6" name="Rezervirano mjesto teksta 2"/>
          <p:cNvSpPr txBox="1">
            <a:spLocks/>
          </p:cNvSpPr>
          <p:nvPr/>
        </p:nvSpPr>
        <p:spPr>
          <a:xfrm>
            <a:off x="2125457" y="5767145"/>
            <a:ext cx="4419601" cy="511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i="1" dirty="0" smtClean="0"/>
              <a:t>Cordoba</a:t>
            </a: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61246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6426896" cy="1000212"/>
          </a:xfrm>
        </p:spPr>
        <p:txBody>
          <a:bodyPr>
            <a:normAutofit/>
          </a:bodyPr>
          <a:lstStyle/>
          <a:p>
            <a:r>
              <a:rPr lang="hr-HR" sz="2800" i="1" dirty="0"/>
              <a:t>Kulturne i povijesne znamenitosti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25" y="1650261"/>
            <a:ext cx="6456195" cy="3873717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912" y="767556"/>
            <a:ext cx="1737511" cy="3578662"/>
          </a:xfrm>
          <a:prstGeom prst="rect">
            <a:avLst/>
          </a:prstGeom>
        </p:spPr>
      </p:pic>
      <p:sp>
        <p:nvSpPr>
          <p:cNvPr id="7" name="Rezervirano mjesto teksta 2"/>
          <p:cNvSpPr txBox="1">
            <a:spLocks/>
          </p:cNvSpPr>
          <p:nvPr/>
        </p:nvSpPr>
        <p:spPr>
          <a:xfrm>
            <a:off x="2125457" y="5767145"/>
            <a:ext cx="4419601" cy="511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i="1" dirty="0" smtClean="0"/>
              <a:t>Plaza de </a:t>
            </a:r>
            <a:r>
              <a:rPr lang="hr-HR" sz="2000" i="1" dirty="0" err="1" smtClean="0"/>
              <a:t>toros</a:t>
            </a:r>
            <a:r>
              <a:rPr lang="hr-HR" sz="2000" i="1" dirty="0" smtClean="0"/>
              <a:t> (Sevilla)</a:t>
            </a: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282192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550" y="1637067"/>
            <a:ext cx="2610802" cy="4024029"/>
          </a:xfrm>
        </p:spPr>
      </p:pic>
      <p:sp>
        <p:nvSpPr>
          <p:cNvPr id="7" name="Naslov 6"/>
          <p:cNvSpPr>
            <a:spLocks noGrp="1"/>
          </p:cNvSpPr>
          <p:nvPr>
            <p:ph type="title"/>
          </p:nvPr>
        </p:nvSpPr>
        <p:spPr>
          <a:xfrm>
            <a:off x="838200" y="787841"/>
            <a:ext cx="4969053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i="1" dirty="0"/>
              <a:t>Kulturne i povijesne znamenitosti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912" y="767556"/>
            <a:ext cx="1737511" cy="3578662"/>
          </a:xfrm>
          <a:prstGeom prst="rect">
            <a:avLst/>
          </a:prstGeom>
        </p:spPr>
      </p:pic>
      <p:sp>
        <p:nvSpPr>
          <p:cNvPr id="9" name="Rezervirano mjesto teksta 2"/>
          <p:cNvSpPr txBox="1">
            <a:spLocks/>
          </p:cNvSpPr>
          <p:nvPr/>
        </p:nvSpPr>
        <p:spPr>
          <a:xfrm>
            <a:off x="2555310" y="6030191"/>
            <a:ext cx="4002274" cy="511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i="1" dirty="0" smtClean="0"/>
              <a:t>Plaza de </a:t>
            </a:r>
            <a:r>
              <a:rPr lang="hr-HR" sz="2000" i="1" dirty="0" err="1" smtClean="0"/>
              <a:t>toros</a:t>
            </a:r>
            <a:r>
              <a:rPr lang="hr-HR" sz="2000" i="1" dirty="0" smtClean="0"/>
              <a:t> (Sevilla)</a:t>
            </a: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180746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093" y="1637735"/>
            <a:ext cx="2850279" cy="3948873"/>
          </a:xfrm>
        </p:spPr>
      </p:pic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838200" y="787841"/>
            <a:ext cx="4969053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i="1" dirty="0"/>
              <a:t>Kulturne i povijesne znamenitosti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912" y="767556"/>
            <a:ext cx="1737511" cy="3578662"/>
          </a:xfrm>
          <a:prstGeom prst="rect">
            <a:avLst/>
          </a:prstGeom>
        </p:spPr>
      </p:pic>
      <p:sp>
        <p:nvSpPr>
          <p:cNvPr id="7" name="Rezervirano mjesto teksta 2"/>
          <p:cNvSpPr txBox="1">
            <a:spLocks/>
          </p:cNvSpPr>
          <p:nvPr/>
        </p:nvSpPr>
        <p:spPr>
          <a:xfrm>
            <a:off x="3039857" y="5829775"/>
            <a:ext cx="4419601" cy="511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i="1" dirty="0" smtClean="0"/>
              <a:t>Plaza de </a:t>
            </a:r>
            <a:r>
              <a:rPr lang="hr-HR" sz="2000" i="1" dirty="0" err="1" smtClean="0"/>
              <a:t>toros</a:t>
            </a:r>
            <a:r>
              <a:rPr lang="hr-HR" sz="2000" i="1" dirty="0" smtClean="0"/>
              <a:t> (Sevilla)</a:t>
            </a: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355069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994" y="1938359"/>
            <a:ext cx="5892525" cy="3535515"/>
          </a:xfrm>
        </p:spPr>
      </p:pic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838200" y="787841"/>
            <a:ext cx="4969053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i="1" dirty="0"/>
              <a:t>Kulturne i povijesne znamenitosti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912" y="767556"/>
            <a:ext cx="1737511" cy="3578662"/>
          </a:xfrm>
          <a:prstGeom prst="rect">
            <a:avLst/>
          </a:prstGeom>
        </p:spPr>
      </p:pic>
      <p:sp>
        <p:nvSpPr>
          <p:cNvPr id="7" name="Rezervirano mjesto teksta 2"/>
          <p:cNvSpPr txBox="1">
            <a:spLocks/>
          </p:cNvSpPr>
          <p:nvPr/>
        </p:nvSpPr>
        <p:spPr>
          <a:xfrm>
            <a:off x="2125457" y="5767145"/>
            <a:ext cx="4419601" cy="511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i="1" dirty="0" smtClean="0"/>
              <a:t>Plaza de </a:t>
            </a:r>
            <a:r>
              <a:rPr lang="hr-HR" sz="2000" i="1" dirty="0" err="1" smtClean="0"/>
              <a:t>toros</a:t>
            </a:r>
            <a:r>
              <a:rPr lang="hr-HR" sz="2000" i="1" dirty="0" smtClean="0"/>
              <a:t> (Sevilla)</a:t>
            </a: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167041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5875751" cy="1012738"/>
          </a:xfrm>
        </p:spPr>
        <p:txBody>
          <a:bodyPr>
            <a:normAutofit/>
          </a:bodyPr>
          <a:lstStyle/>
          <a:p>
            <a:r>
              <a:rPr lang="hr-HR" sz="2800" i="1" dirty="0"/>
              <a:t>Kulturne i povijesne znamenitosti</a:t>
            </a:r>
            <a:endParaRPr lang="hr-HR" sz="2800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173" y="1907817"/>
            <a:ext cx="5672032" cy="3403219"/>
          </a:xfrm>
        </p:spPr>
      </p:pic>
      <p:sp>
        <p:nvSpPr>
          <p:cNvPr id="5" name="Rezervirano mjesto teksta 2"/>
          <p:cNvSpPr txBox="1">
            <a:spLocks/>
          </p:cNvSpPr>
          <p:nvPr/>
        </p:nvSpPr>
        <p:spPr>
          <a:xfrm>
            <a:off x="2125457" y="5767145"/>
            <a:ext cx="4419601" cy="511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i="1" dirty="0" smtClean="0"/>
              <a:t>Plaza de </a:t>
            </a:r>
            <a:r>
              <a:rPr lang="hr-HR" sz="2000" i="1" dirty="0" err="1"/>
              <a:t>E</a:t>
            </a:r>
            <a:r>
              <a:rPr lang="hr-HR" sz="2000" i="1" dirty="0" err="1" smtClean="0"/>
              <a:t>spana</a:t>
            </a:r>
            <a:r>
              <a:rPr lang="hr-HR" sz="2000" i="1" dirty="0" smtClean="0"/>
              <a:t> (Sevilla)</a:t>
            </a:r>
            <a:endParaRPr lang="hr-HR" sz="2000" i="1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912" y="767556"/>
            <a:ext cx="1737511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9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02395" y="436551"/>
            <a:ext cx="7065723" cy="662009"/>
          </a:xfrm>
        </p:spPr>
        <p:txBody>
          <a:bodyPr>
            <a:normAutofit/>
          </a:bodyPr>
          <a:lstStyle/>
          <a:p>
            <a:r>
              <a:rPr lang="hr-HR" sz="2800" i="1" dirty="0"/>
              <a:t>Kulturne i povijesne znamenitosti</a:t>
            </a:r>
            <a:endParaRPr lang="hr-HR" sz="2800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381" y="1725417"/>
            <a:ext cx="5454113" cy="3272468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912" y="767556"/>
            <a:ext cx="1737511" cy="3578662"/>
          </a:xfrm>
          <a:prstGeom prst="rect">
            <a:avLst/>
          </a:prstGeom>
        </p:spPr>
      </p:pic>
      <p:sp>
        <p:nvSpPr>
          <p:cNvPr id="7" name="Rezervirano mjesto teksta 2"/>
          <p:cNvSpPr txBox="1">
            <a:spLocks/>
          </p:cNvSpPr>
          <p:nvPr/>
        </p:nvSpPr>
        <p:spPr>
          <a:xfrm>
            <a:off x="2125455" y="5624742"/>
            <a:ext cx="4419601" cy="511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i="1" dirty="0" smtClean="0"/>
              <a:t>Plaza de </a:t>
            </a:r>
            <a:r>
              <a:rPr lang="hr-HR" sz="2000" i="1" dirty="0" err="1"/>
              <a:t>E</a:t>
            </a:r>
            <a:r>
              <a:rPr lang="hr-HR" sz="2000" i="1" dirty="0" err="1" smtClean="0"/>
              <a:t>spana</a:t>
            </a:r>
            <a:r>
              <a:rPr lang="hr-HR" sz="2000" i="1" dirty="0" smtClean="0"/>
              <a:t> (Sevilla)</a:t>
            </a: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34511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65196" y="1703539"/>
            <a:ext cx="10515600" cy="789141"/>
          </a:xfrm>
        </p:spPr>
        <p:txBody>
          <a:bodyPr>
            <a:normAutofit/>
          </a:bodyPr>
          <a:lstStyle/>
          <a:p>
            <a:pPr algn="ctr"/>
            <a:r>
              <a:rPr lang="hr-HR" sz="2800" i="1" dirty="0" smtClean="0"/>
              <a:t>Hvala na pozornosti</a:t>
            </a:r>
            <a:endParaRPr lang="hr-HR" sz="2800" i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843" y="3118981"/>
            <a:ext cx="3508307" cy="1606213"/>
          </a:xfrm>
        </p:spPr>
      </p:pic>
    </p:spTree>
    <p:extLst>
      <p:ext uri="{BB962C8B-B14F-4D97-AF65-F5344CB8AC3E}">
        <p14:creationId xmlns:p14="http://schemas.microsoft.com/office/powerpoint/2010/main" val="128960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2"/>
          <p:cNvSpPr>
            <a:spLocks noChangeArrowheads="1"/>
          </p:cNvSpPr>
          <p:nvPr/>
        </p:nvSpPr>
        <p:spPr bwMode="auto">
          <a:xfrm>
            <a:off x="2783632" y="594928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67" name="Rectangle 3"/>
          <p:cNvSpPr>
            <a:spLocks noChangeArrowheads="1"/>
          </p:cNvSpPr>
          <p:nvPr/>
        </p:nvSpPr>
        <p:spPr bwMode="auto">
          <a:xfrm>
            <a:off x="5222032" y="594928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68" name="Oval 4"/>
          <p:cNvSpPr>
            <a:spLocks noChangeArrowheads="1"/>
          </p:cNvSpPr>
          <p:nvPr/>
        </p:nvSpPr>
        <p:spPr bwMode="auto">
          <a:xfrm>
            <a:off x="8312907" y="2058311"/>
            <a:ext cx="200025" cy="11112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69" name="Oval 5"/>
          <p:cNvSpPr>
            <a:spLocks noChangeArrowheads="1"/>
          </p:cNvSpPr>
          <p:nvPr/>
        </p:nvSpPr>
        <p:spPr bwMode="auto">
          <a:xfrm>
            <a:off x="8241469" y="3058443"/>
            <a:ext cx="200025" cy="11112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pic>
        <p:nvPicPr>
          <p:cNvPr id="70" name="Picture 6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320" y="1701120"/>
            <a:ext cx="2833688" cy="17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71" name="Group 7"/>
          <p:cNvGrpSpPr>
            <a:grpSpLocks/>
          </p:cNvGrpSpPr>
          <p:nvPr/>
        </p:nvGrpSpPr>
        <p:grpSpPr bwMode="auto">
          <a:xfrm>
            <a:off x="3474298" y="950665"/>
            <a:ext cx="5308600" cy="727075"/>
            <a:chOff x="672" y="432"/>
            <a:chExt cx="3344" cy="458"/>
          </a:xfrm>
        </p:grpSpPr>
        <p:pic>
          <p:nvPicPr>
            <p:cNvPr id="72" name="Picture 8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432"/>
              <a:ext cx="3344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73" name="Rectangle 9"/>
            <p:cNvSpPr>
              <a:spLocks noChangeArrowheads="1"/>
            </p:cNvSpPr>
            <p:nvPr/>
          </p:nvSpPr>
          <p:spPr bwMode="auto">
            <a:xfrm>
              <a:off x="784" y="504"/>
              <a:ext cx="3209" cy="3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" sz="1600" b="1" dirty="0">
                  <a:solidFill>
                    <a:srgbClr val="FF0000"/>
                  </a:solidFill>
                  <a:latin typeface="Calibri" pitchFamily="34" charset="0"/>
                </a:rPr>
                <a:t>UNIVERSITY</a:t>
              </a:r>
              <a:endParaRPr lang="es-ES_tradnl" sz="1600" b="1" dirty="0">
                <a:solidFill>
                  <a:srgbClr val="FF0000"/>
                </a:solidFill>
                <a:latin typeface="Calibri" pitchFamily="34" charset="0"/>
              </a:endParaRPr>
            </a:p>
            <a:p>
              <a:pPr algn="ctr" hangingPunct="0">
                <a:spcBef>
                  <a:spcPct val="50000"/>
                </a:spcBef>
              </a:pPr>
              <a:endParaRPr lang="es-ES_tradnl" sz="1200" b="1" dirty="0"/>
            </a:p>
          </p:txBody>
        </p:sp>
      </p:grpSp>
      <p:grpSp>
        <p:nvGrpSpPr>
          <p:cNvPr id="74" name="Group 10"/>
          <p:cNvGrpSpPr>
            <a:grpSpLocks/>
          </p:cNvGrpSpPr>
          <p:nvPr/>
        </p:nvGrpSpPr>
        <p:grpSpPr bwMode="auto">
          <a:xfrm>
            <a:off x="2812181" y="2558378"/>
            <a:ext cx="2006600" cy="1306513"/>
            <a:chOff x="672" y="1392"/>
            <a:chExt cx="1264" cy="823"/>
          </a:xfrm>
        </p:grpSpPr>
        <p:pic>
          <p:nvPicPr>
            <p:cNvPr id="75" name="Picture 11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1392"/>
              <a:ext cx="1264" cy="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76" name="Rectangle 12"/>
            <p:cNvSpPr>
              <a:spLocks noChangeArrowheads="1"/>
            </p:cNvSpPr>
            <p:nvPr/>
          </p:nvSpPr>
          <p:spPr bwMode="auto">
            <a:xfrm>
              <a:off x="797" y="1441"/>
              <a:ext cx="1115" cy="7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" sz="1600" b="1" dirty="0">
                  <a:solidFill>
                    <a:srgbClr val="FF0000"/>
                  </a:solidFill>
                  <a:latin typeface="Calibri" pitchFamily="34" charset="0"/>
                </a:rPr>
                <a:t>HIGH SCHOOL (BACCALAUREATE)</a:t>
              </a:r>
              <a:endParaRPr lang="es-ES_tradnl" sz="1600" b="1" dirty="0">
                <a:solidFill>
                  <a:srgbClr val="FF0000"/>
                </a:solidFill>
                <a:latin typeface="Calibri" pitchFamily="34" charset="0"/>
              </a:endParaRPr>
            </a:p>
            <a:p>
              <a:pPr algn="ctr" eaLnBrk="0" hangingPunct="0">
                <a:spcBef>
                  <a:spcPct val="50000"/>
                </a:spcBef>
              </a:pPr>
              <a:r>
                <a:rPr lang="es-ES_tradnl" sz="1600" b="1" dirty="0">
                  <a:solidFill>
                    <a:srgbClr val="FF0000"/>
                  </a:solidFill>
                  <a:latin typeface="Calibri" pitchFamily="34" charset="0"/>
                </a:rPr>
                <a:t>16-18 </a:t>
              </a:r>
              <a:r>
                <a:rPr lang="es-ES" sz="1600" b="1" dirty="0" err="1">
                  <a:solidFill>
                    <a:srgbClr val="FF0000"/>
                  </a:solidFill>
                  <a:latin typeface="Calibri" pitchFamily="34" charset="0"/>
                </a:rPr>
                <a:t>years</a:t>
              </a:r>
              <a:endParaRPr lang="es-ES_tradnl" sz="1600" b="1" dirty="0">
                <a:solidFill>
                  <a:srgbClr val="FF0000"/>
                </a:solidFill>
                <a:latin typeface="Calibri" pitchFamily="34" charset="0"/>
              </a:endParaRPr>
            </a:p>
            <a:p>
              <a:pPr algn="ctr" hangingPunct="0">
                <a:spcBef>
                  <a:spcPct val="50000"/>
                </a:spcBef>
              </a:pPr>
              <a:endParaRPr lang="es-ES_tradnl" sz="1200" b="1" dirty="0"/>
            </a:p>
          </p:txBody>
        </p:sp>
      </p:grpSp>
      <p:sp>
        <p:nvSpPr>
          <p:cNvPr id="77" name="Oval 13"/>
          <p:cNvSpPr>
            <a:spLocks noChangeArrowheads="1"/>
          </p:cNvSpPr>
          <p:nvPr/>
        </p:nvSpPr>
        <p:spPr bwMode="auto">
          <a:xfrm>
            <a:off x="3740875" y="1701121"/>
            <a:ext cx="200025" cy="11112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78" name="Line 14"/>
          <p:cNvSpPr>
            <a:spLocks noChangeShapeType="1"/>
          </p:cNvSpPr>
          <p:nvPr/>
        </p:nvSpPr>
        <p:spPr bwMode="auto">
          <a:xfrm flipV="1">
            <a:off x="3883750" y="1486807"/>
            <a:ext cx="0" cy="985837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grpSp>
        <p:nvGrpSpPr>
          <p:cNvPr id="79" name="Group 15"/>
          <p:cNvGrpSpPr>
            <a:grpSpLocks/>
          </p:cNvGrpSpPr>
          <p:nvPr/>
        </p:nvGrpSpPr>
        <p:grpSpPr bwMode="auto">
          <a:xfrm>
            <a:off x="5098196" y="1915435"/>
            <a:ext cx="2540000" cy="569913"/>
            <a:chOff x="2256" y="1056"/>
            <a:chExt cx="1600" cy="359"/>
          </a:xfrm>
        </p:grpSpPr>
        <p:pic>
          <p:nvPicPr>
            <p:cNvPr id="80" name="Picture 16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1056"/>
              <a:ext cx="1600" cy="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81" name="Rectangle 17"/>
            <p:cNvSpPr>
              <a:spLocks noChangeArrowheads="1"/>
            </p:cNvSpPr>
            <p:nvPr/>
          </p:nvSpPr>
          <p:spPr bwMode="auto">
            <a:xfrm>
              <a:off x="2408" y="1129"/>
              <a:ext cx="1405" cy="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ctr" eaLnBrk="0" hangingPunct="0"/>
              <a:r>
                <a:rPr lang="es-ES" sz="1400" b="1" dirty="0">
                  <a:solidFill>
                    <a:schemeClr val="bg1"/>
                  </a:solidFill>
                  <a:latin typeface="Calibri" pitchFamily="34" charset="0"/>
                </a:rPr>
                <a:t>SUPERIOR LEVEL OF VOCATIONAL TRAINING</a:t>
              </a:r>
              <a:endParaRPr lang="es-ES_tradnl" sz="14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82" name="Group 18"/>
          <p:cNvGrpSpPr>
            <a:grpSpLocks/>
          </p:cNvGrpSpPr>
          <p:nvPr/>
        </p:nvGrpSpPr>
        <p:grpSpPr bwMode="auto">
          <a:xfrm>
            <a:off x="5169634" y="2772691"/>
            <a:ext cx="2509838" cy="588963"/>
            <a:chOff x="2256" y="1584"/>
            <a:chExt cx="1581" cy="371"/>
          </a:xfrm>
        </p:grpSpPr>
        <p:pic>
          <p:nvPicPr>
            <p:cNvPr id="83" name="Picture 19"/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1584"/>
              <a:ext cx="1581" cy="3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84" name="Rectangle 20"/>
            <p:cNvSpPr>
              <a:spLocks noChangeArrowheads="1"/>
            </p:cNvSpPr>
            <p:nvPr/>
          </p:nvSpPr>
          <p:spPr bwMode="auto">
            <a:xfrm>
              <a:off x="2415" y="1672"/>
              <a:ext cx="1378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ctr" eaLnBrk="0" hangingPunct="0"/>
              <a:r>
                <a:rPr lang="es-ES" sz="1400" b="1" dirty="0">
                  <a:solidFill>
                    <a:schemeClr val="bg1"/>
                  </a:solidFill>
                  <a:latin typeface="Calibri" pitchFamily="34" charset="0"/>
                </a:rPr>
                <a:t>MIDDLE GRADE OF VOCATIONAL TRAINING</a:t>
              </a:r>
              <a:endParaRPr lang="es-ES_tradnl" sz="14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pPr algn="ctr" eaLnBrk="0" hangingPunct="0"/>
              <a:endParaRPr lang="es-ES_tradnl" sz="14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85" name="Group 21"/>
          <p:cNvGrpSpPr>
            <a:grpSpLocks/>
          </p:cNvGrpSpPr>
          <p:nvPr/>
        </p:nvGrpSpPr>
        <p:grpSpPr bwMode="auto">
          <a:xfrm>
            <a:off x="3883770" y="3701381"/>
            <a:ext cx="4838700" cy="711200"/>
            <a:chOff x="1115" y="2523"/>
            <a:chExt cx="3048" cy="448"/>
          </a:xfrm>
        </p:grpSpPr>
        <p:pic>
          <p:nvPicPr>
            <p:cNvPr id="86" name="Picture 22"/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" y="2523"/>
              <a:ext cx="3048" cy="4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87" name="Rectangle 23"/>
            <p:cNvSpPr>
              <a:spLocks noChangeArrowheads="1"/>
            </p:cNvSpPr>
            <p:nvPr/>
          </p:nvSpPr>
          <p:spPr bwMode="auto">
            <a:xfrm>
              <a:off x="1250" y="2613"/>
              <a:ext cx="2898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ctr" eaLnBrk="0" hangingPunct="0"/>
              <a:r>
                <a:rPr lang="es-ES" sz="1600" b="1" dirty="0">
                  <a:solidFill>
                    <a:srgbClr val="FF0000"/>
                  </a:solidFill>
                  <a:latin typeface="Calibri" pitchFamily="34" charset="0"/>
                </a:rPr>
                <a:t>OBLIGATORY SECONDARY SCHOOL</a:t>
              </a:r>
              <a:endParaRPr lang="es-ES_tradnl" sz="1600" b="1" dirty="0">
                <a:solidFill>
                  <a:srgbClr val="FF0000"/>
                </a:solidFill>
                <a:latin typeface="Calibri" pitchFamily="34" charset="0"/>
              </a:endParaRPr>
            </a:p>
            <a:p>
              <a:pPr algn="ctr" eaLnBrk="0" hangingPunct="0"/>
              <a:r>
                <a:rPr lang="es-ES_tradnl" sz="1600" b="1" dirty="0">
                  <a:solidFill>
                    <a:srgbClr val="FF0000"/>
                  </a:solidFill>
                  <a:latin typeface="Calibri" pitchFamily="34" charset="0"/>
                </a:rPr>
                <a:t>12- 16 </a:t>
              </a:r>
              <a:r>
                <a:rPr lang="es-ES" sz="1600" b="1" dirty="0" err="1">
                  <a:solidFill>
                    <a:srgbClr val="FF0000"/>
                  </a:solidFill>
                  <a:latin typeface="Calibri" pitchFamily="34" charset="0"/>
                </a:rPr>
                <a:t>years</a:t>
              </a:r>
              <a:endParaRPr lang="es-ES_tradnl" sz="1600" b="1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  <p:grpSp>
        <p:nvGrpSpPr>
          <p:cNvPr id="88" name="Group 24"/>
          <p:cNvGrpSpPr>
            <a:grpSpLocks/>
          </p:cNvGrpSpPr>
          <p:nvPr/>
        </p:nvGrpSpPr>
        <p:grpSpPr bwMode="auto">
          <a:xfrm>
            <a:off x="3819747" y="4691556"/>
            <a:ext cx="4886325" cy="889000"/>
            <a:chOff x="1070" y="3091"/>
            <a:chExt cx="3078" cy="560"/>
          </a:xfrm>
        </p:grpSpPr>
        <p:pic>
          <p:nvPicPr>
            <p:cNvPr id="89" name="Picture 25"/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" y="3091"/>
              <a:ext cx="3048" cy="5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90" name="Rectangle 26"/>
            <p:cNvSpPr>
              <a:spLocks noChangeArrowheads="1"/>
            </p:cNvSpPr>
            <p:nvPr/>
          </p:nvSpPr>
          <p:spPr bwMode="auto">
            <a:xfrm>
              <a:off x="1250" y="3181"/>
              <a:ext cx="2898" cy="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ctr" eaLnBrk="0" hangingPunct="0"/>
              <a:r>
                <a:rPr lang="es-ES" sz="1600" b="1" dirty="0">
                  <a:solidFill>
                    <a:srgbClr val="FF0000"/>
                  </a:solidFill>
                  <a:latin typeface="Calibri" pitchFamily="34" charset="0"/>
                </a:rPr>
                <a:t>PRIMARY SCHOOL</a:t>
              </a:r>
              <a:endParaRPr lang="es-ES_tradnl" sz="1600" b="1" dirty="0">
                <a:solidFill>
                  <a:srgbClr val="FF0000"/>
                </a:solidFill>
                <a:latin typeface="Calibri" pitchFamily="34" charset="0"/>
              </a:endParaRPr>
            </a:p>
            <a:p>
              <a:pPr algn="ctr" eaLnBrk="0" hangingPunct="0"/>
              <a:r>
                <a:rPr lang="es-ES_tradnl" sz="1600" b="1" dirty="0">
                  <a:solidFill>
                    <a:srgbClr val="FF0000"/>
                  </a:solidFill>
                  <a:latin typeface="Calibri" pitchFamily="34" charset="0"/>
                </a:rPr>
                <a:t>6 - 12 </a:t>
              </a:r>
              <a:r>
                <a:rPr lang="es-ES" sz="1600" b="1" dirty="0" err="1">
                  <a:solidFill>
                    <a:srgbClr val="FF0000"/>
                  </a:solidFill>
                  <a:latin typeface="Calibri" pitchFamily="34" charset="0"/>
                </a:rPr>
                <a:t>years</a:t>
              </a:r>
              <a:endParaRPr lang="es-ES_tradnl" sz="1600" b="1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  <p:grpSp>
        <p:nvGrpSpPr>
          <p:cNvPr id="91" name="Group 27"/>
          <p:cNvGrpSpPr>
            <a:grpSpLocks/>
          </p:cNvGrpSpPr>
          <p:nvPr/>
        </p:nvGrpSpPr>
        <p:grpSpPr bwMode="auto">
          <a:xfrm>
            <a:off x="3812333" y="5784182"/>
            <a:ext cx="4838700" cy="889000"/>
            <a:chOff x="1056" y="3408"/>
            <a:chExt cx="3048" cy="560"/>
          </a:xfrm>
        </p:grpSpPr>
        <p:pic>
          <p:nvPicPr>
            <p:cNvPr id="92" name="Picture 28"/>
            <p:cNvPicPr>
              <a:picLocks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408"/>
              <a:ext cx="3048" cy="5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93" name="Rectangle 29"/>
            <p:cNvSpPr>
              <a:spLocks noChangeArrowheads="1"/>
            </p:cNvSpPr>
            <p:nvPr/>
          </p:nvSpPr>
          <p:spPr bwMode="auto">
            <a:xfrm>
              <a:off x="1170" y="3522"/>
              <a:ext cx="2898" cy="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ctr" eaLnBrk="0" hangingPunct="0"/>
              <a:r>
                <a:rPr lang="es-ES" sz="1600" b="1" dirty="0">
                  <a:solidFill>
                    <a:srgbClr val="FF0000"/>
                  </a:solidFill>
                  <a:latin typeface="Calibri" pitchFamily="34" charset="0"/>
                </a:rPr>
                <a:t>PRESCHOOL</a:t>
              </a:r>
              <a:endParaRPr lang="es-ES_tradnl" sz="1600" b="1" dirty="0">
                <a:solidFill>
                  <a:srgbClr val="FF0000"/>
                </a:solidFill>
                <a:latin typeface="Calibri" pitchFamily="34" charset="0"/>
              </a:endParaRPr>
            </a:p>
            <a:p>
              <a:pPr algn="ctr" eaLnBrk="0" hangingPunct="0"/>
              <a:r>
                <a:rPr lang="pl-PL" sz="1600" b="1" dirty="0">
                  <a:solidFill>
                    <a:srgbClr val="FF0000"/>
                  </a:solidFill>
                  <a:latin typeface="Calibri" pitchFamily="34" charset="0"/>
                </a:rPr>
                <a:t>0</a:t>
              </a:r>
              <a:r>
                <a:rPr lang="es-ES_tradnl" sz="1600" b="1" dirty="0">
                  <a:solidFill>
                    <a:srgbClr val="FF0000"/>
                  </a:solidFill>
                  <a:latin typeface="Calibri" pitchFamily="34" charset="0"/>
                </a:rPr>
                <a:t> - 6  </a:t>
              </a:r>
              <a:r>
                <a:rPr lang="es-ES" sz="1600" b="1" dirty="0" err="1">
                  <a:solidFill>
                    <a:srgbClr val="FF0000"/>
                  </a:solidFill>
                  <a:latin typeface="Calibri" pitchFamily="34" charset="0"/>
                </a:rPr>
                <a:t>years</a:t>
              </a:r>
              <a:endParaRPr lang="es-ES_tradnl" sz="1600" b="1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  <p:grpSp>
        <p:nvGrpSpPr>
          <p:cNvPr id="94" name="Group 30"/>
          <p:cNvGrpSpPr>
            <a:grpSpLocks/>
          </p:cNvGrpSpPr>
          <p:nvPr/>
        </p:nvGrpSpPr>
        <p:grpSpPr bwMode="auto">
          <a:xfrm>
            <a:off x="8670096" y="3772822"/>
            <a:ext cx="1689100" cy="660400"/>
            <a:chOff x="4095" y="2340"/>
            <a:chExt cx="1064" cy="416"/>
          </a:xfrm>
        </p:grpSpPr>
        <p:pic>
          <p:nvPicPr>
            <p:cNvPr id="95" name="Picture 31"/>
            <p:cNvPicPr>
              <a:picLocks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" y="2340"/>
              <a:ext cx="1064" cy="4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96" name="Rectangle 32"/>
            <p:cNvSpPr>
              <a:spLocks noChangeArrowheads="1"/>
            </p:cNvSpPr>
            <p:nvPr/>
          </p:nvSpPr>
          <p:spPr bwMode="auto">
            <a:xfrm>
              <a:off x="4185" y="2385"/>
              <a:ext cx="914" cy="2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ctr" eaLnBrk="0" hangingPunct="0"/>
              <a:r>
                <a:rPr lang="es-ES" sz="1400" b="1" dirty="0">
                  <a:solidFill>
                    <a:srgbClr val="FF0000"/>
                  </a:solidFill>
                  <a:latin typeface="Calibri" pitchFamily="34" charset="0"/>
                </a:rPr>
                <a:t>PROGRAMS OF SOCIAL SECURITY </a:t>
              </a:r>
              <a:endParaRPr lang="es-ES_tradnl" sz="1400" b="1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  <p:grpSp>
        <p:nvGrpSpPr>
          <p:cNvPr id="97" name="Group 33"/>
          <p:cNvGrpSpPr>
            <a:grpSpLocks/>
          </p:cNvGrpSpPr>
          <p:nvPr/>
        </p:nvGrpSpPr>
        <p:grpSpPr bwMode="auto">
          <a:xfrm>
            <a:off x="8741534" y="1558244"/>
            <a:ext cx="1397000" cy="1854200"/>
            <a:chOff x="4608" y="864"/>
            <a:chExt cx="880" cy="1168"/>
          </a:xfrm>
        </p:grpSpPr>
        <p:pic>
          <p:nvPicPr>
            <p:cNvPr id="98" name="Picture 34"/>
            <p:cNvPicPr>
              <a:picLocks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864"/>
              <a:ext cx="880" cy="1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99" name="Rectangle 35"/>
            <p:cNvSpPr>
              <a:spLocks noChangeArrowheads="1"/>
            </p:cNvSpPr>
            <p:nvPr/>
          </p:nvSpPr>
          <p:spPr bwMode="auto">
            <a:xfrm>
              <a:off x="4780" y="955"/>
              <a:ext cx="662" cy="10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ctr" eaLnBrk="0" hangingPunct="0"/>
              <a:endParaRPr lang="es-ES_tradnl" sz="1200" b="1" dirty="0"/>
            </a:p>
            <a:p>
              <a:pPr algn="ctr" eaLnBrk="0" hangingPunct="0"/>
              <a:endParaRPr lang="es-ES_tradnl" sz="1200" b="1" dirty="0"/>
            </a:p>
            <a:p>
              <a:pPr algn="ctr" eaLnBrk="0" hangingPunct="0"/>
              <a:endParaRPr lang="es-ES_tradnl" sz="1200" b="1" dirty="0"/>
            </a:p>
            <a:p>
              <a:pPr algn="ctr" eaLnBrk="0" hangingPunct="0"/>
              <a:r>
                <a:rPr lang="es-ES" sz="1600" b="1" dirty="0">
                  <a:solidFill>
                    <a:srgbClr val="FF0000"/>
                  </a:solidFill>
                  <a:latin typeface="Calibri" pitchFamily="34" charset="0"/>
                </a:rPr>
                <a:t>LABOUR</a:t>
              </a:r>
            </a:p>
            <a:p>
              <a:pPr algn="ctr" eaLnBrk="0" hangingPunct="0"/>
              <a:r>
                <a:rPr lang="es-ES" sz="1600" b="1" dirty="0">
                  <a:solidFill>
                    <a:srgbClr val="FF0000"/>
                  </a:solidFill>
                  <a:latin typeface="Calibri" pitchFamily="34" charset="0"/>
                </a:rPr>
                <a:t>MARKET</a:t>
              </a:r>
              <a:endParaRPr lang="es-ES_tradnl" sz="1200" b="1" dirty="0"/>
            </a:p>
          </p:txBody>
        </p:sp>
      </p:grpSp>
      <p:sp>
        <p:nvSpPr>
          <p:cNvPr id="100" name="Line 36"/>
          <p:cNvSpPr>
            <a:spLocks noChangeShapeType="1"/>
          </p:cNvSpPr>
          <p:nvPr/>
        </p:nvSpPr>
        <p:spPr bwMode="auto">
          <a:xfrm flipV="1">
            <a:off x="6241204" y="1343931"/>
            <a:ext cx="0" cy="4143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01" name="Line 37"/>
          <p:cNvSpPr>
            <a:spLocks noChangeShapeType="1"/>
          </p:cNvSpPr>
          <p:nvPr/>
        </p:nvSpPr>
        <p:spPr bwMode="auto">
          <a:xfrm flipV="1">
            <a:off x="6241204" y="3272757"/>
            <a:ext cx="0" cy="4714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02" name="Line 38"/>
          <p:cNvSpPr>
            <a:spLocks noChangeShapeType="1"/>
          </p:cNvSpPr>
          <p:nvPr/>
        </p:nvSpPr>
        <p:spPr bwMode="auto">
          <a:xfrm flipV="1">
            <a:off x="4240940" y="3272757"/>
            <a:ext cx="0" cy="4714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03" name="Line 39"/>
          <p:cNvSpPr>
            <a:spLocks noChangeShapeType="1"/>
          </p:cNvSpPr>
          <p:nvPr/>
        </p:nvSpPr>
        <p:spPr bwMode="auto">
          <a:xfrm flipH="1">
            <a:off x="7741402" y="2129748"/>
            <a:ext cx="1290638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04" name="Oval 40"/>
          <p:cNvSpPr>
            <a:spLocks noChangeArrowheads="1"/>
          </p:cNvSpPr>
          <p:nvPr/>
        </p:nvSpPr>
        <p:spPr bwMode="auto">
          <a:xfrm>
            <a:off x="8312907" y="2844129"/>
            <a:ext cx="200025" cy="11112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05" name="Line 41"/>
          <p:cNvSpPr>
            <a:spLocks noChangeShapeType="1"/>
          </p:cNvSpPr>
          <p:nvPr/>
        </p:nvSpPr>
        <p:spPr bwMode="auto">
          <a:xfrm flipH="1">
            <a:off x="7598526" y="2915566"/>
            <a:ext cx="1290638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06" name="Line 42"/>
          <p:cNvSpPr>
            <a:spLocks noChangeShapeType="1"/>
          </p:cNvSpPr>
          <p:nvPr/>
        </p:nvSpPr>
        <p:spPr bwMode="auto">
          <a:xfrm flipV="1">
            <a:off x="9455914" y="3272757"/>
            <a:ext cx="0" cy="4714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07" name="Line 43"/>
          <p:cNvSpPr>
            <a:spLocks noChangeShapeType="1"/>
          </p:cNvSpPr>
          <p:nvPr/>
        </p:nvSpPr>
        <p:spPr bwMode="auto">
          <a:xfrm flipV="1">
            <a:off x="8741534" y="3129881"/>
            <a:ext cx="0" cy="542925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08" name="Line 44"/>
          <p:cNvSpPr>
            <a:spLocks noChangeShapeType="1"/>
          </p:cNvSpPr>
          <p:nvPr/>
        </p:nvSpPr>
        <p:spPr bwMode="auto">
          <a:xfrm flipH="1">
            <a:off x="7741402" y="3129880"/>
            <a:ext cx="9906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09" name="Line 45"/>
          <p:cNvSpPr>
            <a:spLocks noChangeShapeType="1"/>
          </p:cNvSpPr>
          <p:nvPr/>
        </p:nvSpPr>
        <p:spPr bwMode="auto">
          <a:xfrm flipV="1">
            <a:off x="4098064" y="2201186"/>
            <a:ext cx="0" cy="3000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10" name="Line 46"/>
          <p:cNvSpPr>
            <a:spLocks noChangeShapeType="1"/>
          </p:cNvSpPr>
          <p:nvPr/>
        </p:nvSpPr>
        <p:spPr bwMode="auto">
          <a:xfrm>
            <a:off x="4098064" y="2201186"/>
            <a:ext cx="812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11" name="Line 47"/>
          <p:cNvSpPr>
            <a:spLocks noChangeShapeType="1"/>
          </p:cNvSpPr>
          <p:nvPr/>
        </p:nvSpPr>
        <p:spPr bwMode="auto">
          <a:xfrm flipV="1">
            <a:off x="6241204" y="4344327"/>
            <a:ext cx="0" cy="3000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12" name="Line 48"/>
          <p:cNvSpPr>
            <a:spLocks noChangeShapeType="1"/>
          </p:cNvSpPr>
          <p:nvPr/>
        </p:nvSpPr>
        <p:spPr bwMode="auto">
          <a:xfrm flipV="1">
            <a:off x="6241204" y="5415897"/>
            <a:ext cx="0" cy="3000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13" name="Rectangle 50"/>
          <p:cNvSpPr>
            <a:spLocks noChangeArrowheads="1"/>
          </p:cNvSpPr>
          <p:nvPr/>
        </p:nvSpPr>
        <p:spPr bwMode="auto">
          <a:xfrm>
            <a:off x="5526825" y="2415500"/>
            <a:ext cx="1825625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135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2400" b="1" dirty="0">
                <a:solidFill>
                  <a:srgbClr val="FF0000"/>
                </a:solidFill>
              </a:rPr>
              <a:t>F.P.E</a:t>
            </a:r>
            <a:r>
              <a:rPr lang="es-ES_tradnl" sz="2400" dirty="0"/>
              <a:t>.</a:t>
            </a:r>
          </a:p>
        </p:txBody>
      </p:sp>
      <p:sp>
        <p:nvSpPr>
          <p:cNvPr id="114" name="Line 52"/>
          <p:cNvSpPr>
            <a:spLocks noChangeShapeType="1"/>
          </p:cNvSpPr>
          <p:nvPr/>
        </p:nvSpPr>
        <p:spPr bwMode="auto">
          <a:xfrm>
            <a:off x="7669965" y="2772690"/>
            <a:ext cx="1317625" cy="0"/>
          </a:xfrm>
          <a:prstGeom prst="line">
            <a:avLst/>
          </a:prstGeom>
          <a:noFill/>
          <a:ln w="25400">
            <a:solidFill>
              <a:srgbClr val="33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15" name="Line 53"/>
          <p:cNvSpPr>
            <a:spLocks noChangeShapeType="1"/>
          </p:cNvSpPr>
          <p:nvPr/>
        </p:nvSpPr>
        <p:spPr bwMode="auto">
          <a:xfrm>
            <a:off x="7741403" y="1986872"/>
            <a:ext cx="1317625" cy="0"/>
          </a:xfrm>
          <a:prstGeom prst="line">
            <a:avLst/>
          </a:prstGeom>
          <a:noFill/>
          <a:ln w="25400">
            <a:solidFill>
              <a:srgbClr val="33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16" name="Line 49"/>
          <p:cNvSpPr>
            <a:spLocks noChangeShapeType="1"/>
          </p:cNvSpPr>
          <p:nvPr/>
        </p:nvSpPr>
        <p:spPr bwMode="auto">
          <a:xfrm flipH="1">
            <a:off x="4598131" y="3058442"/>
            <a:ext cx="6572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045320" y="267716"/>
            <a:ext cx="10515600" cy="561869"/>
          </a:xfrm>
        </p:spPr>
        <p:txBody>
          <a:bodyPr>
            <a:normAutofit/>
          </a:bodyPr>
          <a:lstStyle/>
          <a:p>
            <a:r>
              <a:rPr lang="hr-HR" sz="2800" i="1" dirty="0" smtClean="0">
                <a:latin typeface="+mj-lt"/>
              </a:rPr>
              <a:t>Shematski prikaz obrazovnog sustava u Španjolskoj</a:t>
            </a:r>
            <a:endParaRPr lang="hr-HR" sz="28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5813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9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2842"/>
          </a:xfrm>
        </p:spPr>
        <p:txBody>
          <a:bodyPr>
            <a:normAutofit/>
          </a:bodyPr>
          <a:lstStyle/>
          <a:p>
            <a:r>
              <a:rPr lang="hr-HR" sz="2800" i="1" dirty="0" smtClean="0"/>
              <a:t>Zdravstveni sustav u Španjolskoj</a:t>
            </a:r>
            <a:endParaRPr lang="hr-HR" sz="2800" i="1" dirty="0"/>
          </a:p>
        </p:txBody>
      </p:sp>
      <p:sp>
        <p:nvSpPr>
          <p:cNvPr id="5" name="Rezervirano mjesto sadržaja 4"/>
          <p:cNvSpPr>
            <a:spLocks noGrp="1"/>
          </p:cNvSpPr>
          <p:nvPr>
            <p:ph idx="1"/>
          </p:nvPr>
        </p:nvSpPr>
        <p:spPr>
          <a:xfrm>
            <a:off x="838200" y="1825625"/>
            <a:ext cx="7909560" cy="4351338"/>
          </a:xfrm>
        </p:spPr>
        <p:txBody>
          <a:bodyPr>
            <a:normAutofit/>
          </a:bodyPr>
          <a:lstStyle/>
          <a:p>
            <a:r>
              <a:rPr lang="hr-HR" sz="2400" dirty="0"/>
              <a:t>z</a:t>
            </a:r>
            <a:r>
              <a:rPr lang="hr-HR" sz="2400" dirty="0" smtClean="0"/>
              <a:t>dravstvena zaštita (osiguranje) dijeli se na:</a:t>
            </a:r>
          </a:p>
          <a:p>
            <a:pPr marL="0" indent="0">
              <a:buNone/>
            </a:pPr>
            <a:endParaRPr lang="hr-HR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hr-HR" sz="2400" dirty="0"/>
              <a:t> </a:t>
            </a:r>
            <a:r>
              <a:rPr lang="hr-HR" sz="2400" i="1" dirty="0" smtClean="0"/>
              <a:t>javnu</a:t>
            </a:r>
            <a:r>
              <a:rPr lang="hr-HR" sz="2400" dirty="0" smtClean="0"/>
              <a:t> – sve osobe koje žive i rade u Španjolskoj - besplatno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400" i="1" dirty="0"/>
              <a:t>p</a:t>
            </a:r>
            <a:r>
              <a:rPr lang="hr-HR" sz="2400" i="1" dirty="0" smtClean="0"/>
              <a:t>rivatnu</a:t>
            </a:r>
            <a:r>
              <a:rPr lang="hr-HR" sz="2400" dirty="0" smtClean="0"/>
              <a:t> – osoba plaća sama</a:t>
            </a:r>
            <a:endParaRPr lang="hr-HR" sz="2400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6718" y="434825"/>
            <a:ext cx="1713124" cy="356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578</TotalTime>
  <Words>1067</Words>
  <Application>Microsoft Office PowerPoint</Application>
  <PresentationFormat>Široki zaslon</PresentationFormat>
  <Paragraphs>244</Paragraphs>
  <Slides>77</Slides>
  <Notes>2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77</vt:i4>
      </vt:variant>
    </vt:vector>
  </HeadingPairs>
  <TitlesOfParts>
    <vt:vector size="82" baseType="lpstr">
      <vt:lpstr>Arial</vt:lpstr>
      <vt:lpstr>Calibri</vt:lpstr>
      <vt:lpstr>Calibri Light</vt:lpstr>
      <vt:lpstr>Wingdings</vt:lpstr>
      <vt:lpstr>Tema sustava Office</vt:lpstr>
      <vt:lpstr>Stručno usavršavanje nastavnika Srednje medicinske škole Slavonski Brod</vt:lpstr>
      <vt:lpstr>Obrazovni sustav u Španjolskoj</vt:lpstr>
      <vt:lpstr>Obrazovni sustav u Španjolskoj</vt:lpstr>
      <vt:lpstr>Predškolsko obrazovanje</vt:lpstr>
      <vt:lpstr>Osnovnoškolsko obrazovanje</vt:lpstr>
      <vt:lpstr>Srednjoškolsko obrazovanje</vt:lpstr>
      <vt:lpstr>Nakon srednje škole</vt:lpstr>
      <vt:lpstr>PowerPointova prezentacija</vt:lpstr>
      <vt:lpstr>Zdravstveni sustav u Španjolskoj</vt:lpstr>
      <vt:lpstr>Porast korištenja privatnog zdravstvenog osiguranja (skrbi)</vt:lpstr>
      <vt:lpstr>Sestrinstvo u Španjolskoj</vt:lpstr>
      <vt:lpstr>Fizioterapija u Španjolskoj</vt:lpstr>
      <vt:lpstr>Bolnica Virgen de Macarena</vt:lpstr>
      <vt:lpstr>Bolnica Virgen de Macarena</vt:lpstr>
      <vt:lpstr>Bolnica Virgen de Macarena</vt:lpstr>
      <vt:lpstr>Bolnica Virgen de Macarena</vt:lpstr>
      <vt:lpstr>Bolnica Virgen de Macarena</vt:lpstr>
      <vt:lpstr>Bolnica Virgen de Macarena</vt:lpstr>
      <vt:lpstr>Bolnica Virgen de Macarena</vt:lpstr>
      <vt:lpstr>Bolnica Virgen de Macarena</vt:lpstr>
      <vt:lpstr>Bolnica Virgen de Macarena</vt:lpstr>
      <vt:lpstr>Bolnica Virgen de Macarena</vt:lpstr>
      <vt:lpstr>Studij sestrinstva (Colegio oficial de Enfermeria de Sevilla)</vt:lpstr>
      <vt:lpstr>Colegio oficial de Enfermeria de Sevilla </vt:lpstr>
      <vt:lpstr>Colegio oficial de Enfermeria de Sevilla </vt:lpstr>
      <vt:lpstr>Colegio oficial de Enfermeria de Sevilla </vt:lpstr>
      <vt:lpstr>Colegio oficial de Enfermeria de Sevilla </vt:lpstr>
      <vt:lpstr>Colegio oficial de Enfermeria de Sevilla </vt:lpstr>
      <vt:lpstr>Colegio oficial de Enfermeria de Sevilla </vt:lpstr>
      <vt:lpstr>Fakultet sestrinstva, fizioterapije i podologije</vt:lpstr>
      <vt:lpstr>Fakultet sestrinstva, fizioterapije i podologije</vt:lpstr>
      <vt:lpstr>Fakultet sestrinstva, fizioterapije i podologije</vt:lpstr>
      <vt:lpstr>Fakultet sestrinstva, fizioterapije i podologije</vt:lpstr>
      <vt:lpstr>Fakultet sestrinstva, fizioterapije i podologije</vt:lpstr>
      <vt:lpstr>Fakultet sestrinstva, fizioterapije i podologije</vt:lpstr>
      <vt:lpstr>Fakultet sestrinstva, fizioterapije i podologije</vt:lpstr>
      <vt:lpstr>Fakultet sestrinstva, fizioterapije i podologije</vt:lpstr>
      <vt:lpstr>Fakultet sestrinstva, fizioterapije i podologije</vt:lpstr>
      <vt:lpstr>Fakultet sestrinstva, fizioterapije i podologije</vt:lpstr>
      <vt:lpstr>Fakultet sestrinstva, fizioterapije i podologije</vt:lpstr>
      <vt:lpstr>Fakultet sestrinstva, fizioterapije i podologije</vt:lpstr>
      <vt:lpstr>Fakultet sestrinstva, fizioterapije i podologije</vt:lpstr>
      <vt:lpstr>Fakultet sestrinstva, fizioterapije i podologije</vt:lpstr>
      <vt:lpstr>Bolnica Fatima</vt:lpstr>
      <vt:lpstr>Bolnica Fatima</vt:lpstr>
      <vt:lpstr>Bolnica Fatima</vt:lpstr>
      <vt:lpstr>Bolnica Fatima</vt:lpstr>
      <vt:lpstr>Bolnica Fatima</vt:lpstr>
      <vt:lpstr>Bolnica Fatima</vt:lpstr>
      <vt:lpstr>Bolnica Fatima</vt:lpstr>
      <vt:lpstr>Bolnica Fatima</vt:lpstr>
      <vt:lpstr>Bolnica Fatima</vt:lpstr>
      <vt:lpstr>Bolnica Fatima</vt:lpstr>
      <vt:lpstr>Bolnica Fatima</vt:lpstr>
      <vt:lpstr>Bolnica Fatima</vt:lpstr>
      <vt:lpstr>Bolnica Fatima</vt:lpstr>
      <vt:lpstr>Bolnica Fatima</vt:lpstr>
      <vt:lpstr>Bolnica Fatima</vt:lpstr>
      <vt:lpstr>Bolnica Fatima</vt:lpstr>
      <vt:lpstr>Centar za fizioterapiju Fiosur</vt:lpstr>
      <vt:lpstr>Centar za fizioterapiju Fiosur</vt:lpstr>
      <vt:lpstr>Centar za fizioterapiju Fiosur</vt:lpstr>
      <vt:lpstr>Centar za fizioterapiju Fiosur</vt:lpstr>
      <vt:lpstr>Centar za fizioterapiju Fiosur</vt:lpstr>
      <vt:lpstr>Centar za fizioterapiju Fiosur</vt:lpstr>
      <vt:lpstr>Centar za fizioterapiju Fiosur</vt:lpstr>
      <vt:lpstr>Kulturne i povijesne znamenitosti</vt:lpstr>
      <vt:lpstr>Kulturne i povijesne znamenitosti</vt:lpstr>
      <vt:lpstr>Kulturne i povijesne znamenitosti</vt:lpstr>
      <vt:lpstr>Kulturne i povijesne znamenitosti</vt:lpstr>
      <vt:lpstr>Kulturne i povijesne znamenitosti</vt:lpstr>
      <vt:lpstr>Kulturne i povijesne znamenitosti</vt:lpstr>
      <vt:lpstr>Kulturne i povijesne znamenitosti</vt:lpstr>
      <vt:lpstr>Kulturne i povijesne znamenitosti</vt:lpstr>
      <vt:lpstr>Kulturne i povijesne znamenitosti</vt:lpstr>
      <vt:lpstr>Kulturne i povijesne znamenitosti</vt:lpstr>
      <vt:lpstr>Hvala na pozornosti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Stručno usavršavanje nastavnika Srednje medicinske škole Slavonski Brod</dc:title>
  <dc:creator>Tamara</dc:creator>
  <cp:lastModifiedBy>Tamara</cp:lastModifiedBy>
  <cp:revision>61</cp:revision>
  <cp:lastPrinted>2015-11-20T09:01:53Z</cp:lastPrinted>
  <dcterms:created xsi:type="dcterms:W3CDTF">2015-11-14T15:02:36Z</dcterms:created>
  <dcterms:modified xsi:type="dcterms:W3CDTF">2015-11-20T09:08:58Z</dcterms:modified>
</cp:coreProperties>
</file>